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71" r:id="rId2"/>
    <p:sldId id="281" r:id="rId3"/>
    <p:sldId id="256" r:id="rId4"/>
    <p:sldId id="266" r:id="rId5"/>
    <p:sldId id="258" r:id="rId6"/>
    <p:sldId id="267" r:id="rId7"/>
    <p:sldId id="257" r:id="rId8"/>
    <p:sldId id="269" r:id="rId9"/>
    <p:sldId id="270" r:id="rId10"/>
    <p:sldId id="272" r:id="rId11"/>
    <p:sldId id="273" r:id="rId12"/>
    <p:sldId id="262" r:id="rId13"/>
    <p:sldId id="259" r:id="rId14"/>
    <p:sldId id="263" r:id="rId15"/>
    <p:sldId id="280" r:id="rId16"/>
    <p:sldId id="260" r:id="rId17"/>
  </p:sldIdLst>
  <p:sldSz cx="14630400" cy="8229600"/>
  <p:notesSz cx="8229600" cy="14630400"/>
  <p:embeddedFontLst>
    <p:embeddedFont>
      <p:font typeface="Instrument Sans Medium" pitchFamily="2" charset="0"/>
      <p:regular r:id="rId19"/>
    </p:embeddedFont>
    <p:embeddedFont>
      <p:font typeface="Instrument Sans Semi Bold" pitchFamily="2" charset="0"/>
      <p:regular r:id="rId20"/>
    </p:embeddedFont>
    <p:embeddedFont>
      <p:font typeface="Raleway" pitchFamily="2" charset="77"/>
      <p:regular r:id="rId21"/>
      <p:bold r:id="rId22"/>
      <p:italic r:id="rId23"/>
      <p:boldItalic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5"/>
  </p:normalViewPr>
  <p:slideViewPr>
    <p:cSldViewPr snapToGrid="0" snapToObjects="1">
      <p:cViewPr varScale="1">
        <p:scale>
          <a:sx n="88" d="100"/>
          <a:sy n="88"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94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Today, I’m excited to introduce </a:t>
            </a:r>
            <a:r>
              <a:rPr lang="en-US" dirty="0" err="1"/>
              <a:t>StudyBuddy</a:t>
            </a:r>
            <a:r>
              <a:rPr lang="en-US" dirty="0"/>
              <a:t>, an AI-powered classroom assistant designed by Microsoft Education. </a:t>
            </a:r>
            <a:r>
              <a:rPr lang="en-US" dirty="0" err="1"/>
              <a:t>StudyBuddy</a:t>
            </a:r>
            <a:r>
              <a:rPr lang="en-US" dirty="0"/>
              <a:t> is here to revolutionize the way students learn and teachers teach, making education more accessible and engaging for everyone. Let’s dive into how it works!</a:t>
            </a:r>
          </a:p>
          <a:p>
            <a:endParaRPr lang="en-US" dirty="0"/>
          </a:p>
        </p:txBody>
      </p:sp>
      <p:sp>
        <p:nvSpPr>
          <p:cNvPr id="4" name="Slide Number Placeholder 3"/>
          <p:cNvSpPr>
            <a:spLocks noGrp="1"/>
          </p:cNvSpPr>
          <p:nvPr>
            <p:ph type="sldNum" sz="quarter" idx="5"/>
          </p:nvPr>
        </p:nvSpPr>
        <p:spPr/>
        <p:txBody>
          <a:bodyPr/>
          <a:lstStyle/>
          <a:p>
            <a:fld id="{E8D95D97-5F18-4ED3-84A0-118EC811D41B}" type="slidenum">
              <a:rPr lang="en-US" smtClean="0"/>
              <a:t>1</a:t>
            </a:fld>
            <a:endParaRPr lang="en-US"/>
          </a:p>
        </p:txBody>
      </p:sp>
    </p:spTree>
    <p:extLst>
      <p:ext uri="{BB962C8B-B14F-4D97-AF65-F5344CB8AC3E}">
        <p14:creationId xmlns:p14="http://schemas.microsoft.com/office/powerpoint/2010/main" val="309833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will judges love </a:t>
            </a:r>
            <a:r>
              <a:rPr lang="en-US" dirty="0" err="1"/>
              <a:t>StudyBuddy</a:t>
            </a:r>
            <a:r>
              <a:rPr lang="en-US" dirty="0"/>
              <a:t>? It’s innovative—bridging learning gaps with AI. It’s impactful—transforming classrooms with measurable results. And it’s inclusive—ensuring every student has the opportunity to succeed. </a:t>
            </a:r>
            <a:r>
              <a:rPr lang="en-US" dirty="0" err="1"/>
              <a:t>StudyBuddy</a:t>
            </a:r>
            <a:r>
              <a:rPr lang="en-US" dirty="0"/>
              <a:t> isn’t just a tool; it’s a game-changer for education, and we’re confident you’ll see its potential!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see </a:t>
            </a:r>
            <a:r>
              <a:rPr lang="en-US" dirty="0" err="1"/>
              <a:t>StudyBuddy</a:t>
            </a:r>
            <a:r>
              <a:rPr lang="en-US" dirty="0"/>
              <a:t> in action! Imagine a classroom where students can instantly capture lecture notes, get real-time translations, and receive personalized insights—all with a tap. </a:t>
            </a:r>
            <a:r>
              <a:rPr lang="en-US" dirty="0" err="1"/>
              <a:t>StudyBuddy’s</a:t>
            </a:r>
            <a:r>
              <a:rPr lang="en-US" dirty="0"/>
              <a:t> intuitive interface makes learning interactive and effortless, ensuring every student stays engaged and supported throughout the lesson.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problem we’re solving: limited access to education. At the base, many students lack basic resources. In the middle, language barriers hinder understanding. At the top, personalized support is often missing. </a:t>
            </a:r>
            <a:r>
              <a:rPr lang="en-US" dirty="0" err="1"/>
              <a:t>StudyBuddy</a:t>
            </a:r>
            <a:r>
              <a:rPr lang="en-US" dirty="0"/>
              <a:t> tackles all these layers, ensuring equitable access to education for every student, no matter their challenges.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our vision for </a:t>
            </a:r>
            <a:r>
              <a:rPr lang="en-US" dirty="0" err="1"/>
              <a:t>StudyBuddy</a:t>
            </a:r>
            <a:r>
              <a:rPr lang="en-US" dirty="0"/>
              <a:t> is ambitious. We’re integrating augmented reality for immersive learning, expanding language support for global reach, and enhancing personalization with AI-driven insights. Our goal is to make </a:t>
            </a:r>
            <a:r>
              <a:rPr lang="en-US" dirty="0" err="1"/>
              <a:t>StudyBuddy</a:t>
            </a:r>
            <a:r>
              <a:rPr lang="en-US" dirty="0"/>
              <a:t> a universal tool that empowers students worldwide, creating a future where education knows no boundaries.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the next five years, we project a massive impact. </a:t>
            </a:r>
            <a:r>
              <a:rPr lang="en-US" dirty="0" err="1"/>
              <a:t>StudyBuddy</a:t>
            </a:r>
            <a:r>
              <a:rPr lang="en-US" dirty="0"/>
              <a:t> aims to reach 50 million students, improve accessibility for 25 million learners, and boost global engagement by 15%. By addressing language barriers and personalizing education, we’re setting the stage for a more inclusive and effective learning experience worldwide.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introduce our incredible team behind </a:t>
            </a:r>
            <a:r>
              <a:rPr lang="en-US" dirty="0" err="1"/>
              <a:t>StudyBuddy</a:t>
            </a:r>
            <a:r>
              <a:rPr lang="en-US" dirty="0"/>
              <a:t>. We have Pramod, Engineering Manager expert on AI,  Web &amp; Cloud.  Dhrumil Patel, our AI specialist and education expert; Aashish, our </a:t>
            </a:r>
            <a:r>
              <a:rPr lang="en-US" dirty="0" err="1"/>
              <a:t>.net</a:t>
            </a:r>
            <a:r>
              <a:rPr lang="en-US" dirty="0"/>
              <a:t> expert and our tech innovator; and Abhishiktha, our Development engineer and Workflow Design expert.. Together, we’re committed to transforming education. Scan the QR codes to learn more about our journey!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but not least, we invite you to join us in making student learning accessible worldwide! Be part of the movement to bridge educational gaps—whether through partnerships, feedback, or advocacy. Together, we can ensure every student has the tools to succeed. Contact us to get involved and let’s transform education globally!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all started with a simple question: What if AI could be a real-time bridge between students and the classroom? Imagine a tool that supports every student, no matter their learning style, by providing instant assistance and fostering inclusivity. That question sparked the creation of </a:t>
            </a:r>
            <a:r>
              <a:rPr lang="en-US" dirty="0" err="1"/>
              <a:t>StudyBuddy</a:t>
            </a:r>
            <a:r>
              <a:rPr lang="en-US" dirty="0"/>
              <a:t>—a movement to empower every learner.</a:t>
            </a:r>
          </a:p>
          <a:p>
            <a:endParaRPr lang="en-US" dirty="0"/>
          </a:p>
        </p:txBody>
      </p:sp>
    </p:spTree>
    <p:extLst>
      <p:ext uri="{BB962C8B-B14F-4D97-AF65-F5344CB8AC3E}">
        <p14:creationId xmlns:p14="http://schemas.microsoft.com/office/powerpoint/2010/main" val="287830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StudyBuddy</a:t>
            </a:r>
            <a:r>
              <a:rPr lang="en-US" dirty="0"/>
              <a:t> is all about breaking down barriers. It offers real-time transcription, language translation, and personalized support, ensuring no student is left behind. Whether it’s understanding complex concepts or overcoming language challenges, </a:t>
            </a:r>
            <a:r>
              <a:rPr lang="en-US" dirty="0" err="1"/>
              <a:t>StudyBuddy</a:t>
            </a:r>
            <a:r>
              <a:rPr lang="en-US" dirty="0"/>
              <a:t> helps students engage confidently with their lessons.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the challenge. Many students miss critical information due to visual or verbal content gaps. Slow methods like traditional note-taking can exclude students with disabilities, while 65% of students struggle with complex questions. In the U.S., millions of public school students face language barriers. </a:t>
            </a:r>
            <a:r>
              <a:rPr lang="en-US" dirty="0" err="1"/>
              <a:t>StudyBuddy</a:t>
            </a:r>
            <a:r>
              <a:rPr lang="en-US" dirty="0"/>
              <a:t> addresses these issues head-on with AI-driven solutions.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impact? It’s transformative! With </a:t>
            </a:r>
            <a:r>
              <a:rPr lang="en-US" dirty="0" err="1"/>
              <a:t>StudyBuddy</a:t>
            </a:r>
            <a:r>
              <a:rPr lang="en-US" dirty="0"/>
              <a:t>, we’ve seen a 20% boost in student participation, 45% higher engagement with complex material, and a 2x increase in overall classroom inclusion. These numbers show how </a:t>
            </a:r>
            <a:r>
              <a:rPr lang="en-US" dirty="0" err="1"/>
              <a:t>StudyBuddy</a:t>
            </a:r>
            <a:r>
              <a:rPr lang="en-US" dirty="0"/>
              <a:t> is creating a more equitable and dynamic learning environment for all.</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StudyBuddy</a:t>
            </a:r>
            <a:r>
              <a:rPr lang="en-US" dirty="0"/>
              <a:t> is your all-in-one AI learning assistant! It offers real-time transcription, instant translation, and personalized insights—all at your fingertips. Whether you’re in class or studying at home, </a:t>
            </a:r>
            <a:r>
              <a:rPr lang="en-US" dirty="0" err="1"/>
              <a:t>StudyBuddy</a:t>
            </a:r>
            <a:r>
              <a:rPr lang="en-US" dirty="0"/>
              <a:t> seamlessly integrates into your learning journey, making education more accessible and efficient for every student.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Powered by advanced AI, </a:t>
            </a:r>
            <a:r>
              <a:rPr lang="en-US" dirty="0" err="1"/>
              <a:t>StudyBuddy</a:t>
            </a:r>
            <a:r>
              <a:rPr lang="en-US" dirty="0"/>
              <a:t> ensures seamless learning. It uses natural language processing to understand and respond to student needs, provides real-time transcription for accessibility, and offers contextual insights to deepen understanding. This cutting-edge technology makes learning intuitive and inclusive for everyone in the classroom.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a:t>
            </a:r>
            <a:r>
              <a:rPr lang="en-US" dirty="0" err="1"/>
              <a:t>StudyBuddy’s</a:t>
            </a:r>
            <a:r>
              <a:rPr lang="en-US" dirty="0"/>
              <a:t> standout features is making visual content accessible. It provides audio descriptions for images, translates graphs into text, and ensures that all students, regardless of visual impairments, can engage with the material. This inclusivity ensures that no one misses out on critical information during lessons.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StudyBuddy</a:t>
            </a:r>
            <a:r>
              <a:rPr lang="en-US" dirty="0"/>
              <a:t> also simplifies and reinforces learning. It breaks down complex concepts into easy-to-understand explanations and provides interactive summaries to help students retain information. By tailoring content to individual needs, </a:t>
            </a:r>
            <a:r>
              <a:rPr lang="en-US" dirty="0" err="1"/>
              <a:t>StudyBuddy</a:t>
            </a:r>
            <a:r>
              <a:rPr lang="en-US" dirty="0"/>
              <a:t> ensures that every student can grasp and master the material at their own pace.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08B3-64A8-B205-2920-B2B68B6EA2AF}"/>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07A23E1-4DB8-D3C9-A510-FA8C3D82C95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AD6E7912-C684-E1E2-7207-06D83372921E}"/>
              </a:ext>
            </a:extLst>
          </p:cNvPr>
          <p:cNvSpPr>
            <a:spLocks noGrp="1"/>
          </p:cNvSpPr>
          <p:nvPr>
            <p:ph type="dt" sz="half" idx="10"/>
          </p:nvPr>
        </p:nvSpPr>
        <p:spPr/>
        <p:txBody>
          <a:bodyPr/>
          <a:lstStyle/>
          <a:p>
            <a:fld id="{213C5CD3-1496-4231-910D-E9ADDF362EB6}" type="datetimeFigureOut">
              <a:rPr lang="en-US" smtClean="0"/>
              <a:t>4/27/25</a:t>
            </a:fld>
            <a:endParaRPr lang="en-US"/>
          </a:p>
        </p:txBody>
      </p:sp>
      <p:sp>
        <p:nvSpPr>
          <p:cNvPr id="5" name="Footer Placeholder 4">
            <a:extLst>
              <a:ext uri="{FF2B5EF4-FFF2-40B4-BE49-F238E27FC236}">
                <a16:creationId xmlns:a16="http://schemas.microsoft.com/office/drawing/2014/main" id="{6899A319-2B77-6CD4-55C8-EF1875C5A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3AAC4-AC17-83A9-0EBF-8DA56987C793}"/>
              </a:ext>
            </a:extLst>
          </p:cNvPr>
          <p:cNvSpPr>
            <a:spLocks noGrp="1"/>
          </p:cNvSpPr>
          <p:nvPr>
            <p:ph type="sldNum" sz="quarter" idx="12"/>
          </p:nvPr>
        </p:nvSpPr>
        <p:spPr/>
        <p:txBody>
          <a:bodyPr/>
          <a:lstStyle/>
          <a:p>
            <a:fld id="{B58675E2-D26F-46BF-A58A-5E68BAD2A08D}" type="slidenum">
              <a:rPr lang="en-US" smtClean="0"/>
              <a:t>‹#›</a:t>
            </a:fld>
            <a:endParaRPr lang="en-US"/>
          </a:p>
        </p:txBody>
      </p:sp>
    </p:spTree>
    <p:extLst>
      <p:ext uri="{BB962C8B-B14F-4D97-AF65-F5344CB8AC3E}">
        <p14:creationId xmlns:p14="http://schemas.microsoft.com/office/powerpoint/2010/main" val="343358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4/27/25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60627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jpeg"/><Relationship Id="rId7"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g"/><Relationship Id="rId4" Type="http://schemas.openxmlformats.org/officeDocument/2006/relationships/image" Target="../media/image52.jpeg"/><Relationship Id="rId9" Type="http://schemas.openxmlformats.org/officeDocument/2006/relationships/image" Target="../media/image57.jp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background with white text and icons&#10;&#10;AI-generated content may be incorrect.">
            <a:extLst>
              <a:ext uri="{FF2B5EF4-FFF2-40B4-BE49-F238E27FC236}">
                <a16:creationId xmlns:a16="http://schemas.microsoft.com/office/drawing/2014/main" id="{6995B34F-3E85-74CC-42A5-BD42CD443B20}"/>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4034710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14229" y="571857"/>
            <a:ext cx="7688342" cy="1299686"/>
          </a:xfrm>
          <a:prstGeom prst="rect">
            <a:avLst/>
          </a:prstGeom>
          <a:noFill/>
          <a:ln/>
        </p:spPr>
        <p:txBody>
          <a:bodyPr wrap="square" lIns="0" tIns="0" rIns="0" bIns="0" rtlCol="0" anchor="t"/>
          <a:lstStyle/>
          <a:p>
            <a:pPr>
              <a:lnSpc>
                <a:spcPts val="5100"/>
              </a:lnSpc>
            </a:pPr>
            <a:r>
              <a:rPr lang="en-US" sz="4050" dirty="0">
                <a:solidFill>
                  <a:srgbClr val="1B1B27"/>
                </a:solidFill>
                <a:latin typeface="Raleway" pitchFamily="34" charset="0"/>
                <a:ea typeface="Raleway" pitchFamily="34" charset="-122"/>
                <a:cs typeface="Raleway" pitchFamily="34" charset="-120"/>
              </a:rPr>
              <a:t>Why Judges Will Love StudyBuddy</a:t>
            </a:r>
            <a:endParaRPr lang="en-US" sz="4050" dirty="0"/>
          </a:p>
        </p:txBody>
      </p:sp>
      <p:sp>
        <p:nvSpPr>
          <p:cNvPr id="4" name="Shape 1"/>
          <p:cNvSpPr/>
          <p:nvPr/>
        </p:nvSpPr>
        <p:spPr>
          <a:xfrm>
            <a:off x="6214229" y="2183369"/>
            <a:ext cx="7688342" cy="1213247"/>
          </a:xfrm>
          <a:prstGeom prst="roundRect">
            <a:avLst>
              <a:gd name="adj" fmla="val 7199"/>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429732" y="2398871"/>
            <a:ext cx="2599372" cy="324802"/>
          </a:xfrm>
          <a:prstGeom prst="rect">
            <a:avLst/>
          </a:prstGeom>
          <a:noFill/>
          <a:ln/>
        </p:spPr>
        <p:txBody>
          <a:bodyPr wrap="none" lIns="0" tIns="0" rIns="0" bIns="0" rtlCol="0" anchor="t"/>
          <a:lstStyle/>
          <a:p>
            <a:pPr>
              <a:lnSpc>
                <a:spcPts val="2550"/>
              </a:lnSpc>
            </a:pPr>
            <a:r>
              <a:rPr lang="en-US" sz="2000" dirty="0">
                <a:solidFill>
                  <a:srgbClr val="3C3939"/>
                </a:solidFill>
                <a:latin typeface="Raleway" pitchFamily="34" charset="0"/>
                <a:ea typeface="Raleway" pitchFamily="34" charset="-122"/>
                <a:cs typeface="Raleway" pitchFamily="34" charset="-120"/>
              </a:rPr>
              <a:t>AI Orchestration</a:t>
            </a:r>
            <a:endParaRPr lang="en-US" sz="2000" dirty="0"/>
          </a:p>
        </p:txBody>
      </p:sp>
      <p:sp>
        <p:nvSpPr>
          <p:cNvPr id="6" name="Text 3"/>
          <p:cNvSpPr/>
          <p:nvPr/>
        </p:nvSpPr>
        <p:spPr>
          <a:xfrm>
            <a:off x="6429732" y="2848333"/>
            <a:ext cx="7257336" cy="332780"/>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Semantic Kernel routes tasks intelligently</a:t>
            </a:r>
            <a:endParaRPr lang="en-US" sz="1600" dirty="0"/>
          </a:p>
        </p:txBody>
      </p:sp>
      <p:sp>
        <p:nvSpPr>
          <p:cNvPr id="7" name="Shape 4"/>
          <p:cNvSpPr/>
          <p:nvPr/>
        </p:nvSpPr>
        <p:spPr>
          <a:xfrm>
            <a:off x="6214229" y="3604499"/>
            <a:ext cx="7688342" cy="1213247"/>
          </a:xfrm>
          <a:prstGeom prst="roundRect">
            <a:avLst>
              <a:gd name="adj" fmla="val 7199"/>
            </a:avLst>
          </a:prstGeom>
          <a:solidFill>
            <a:srgbClr val="E1E1EA"/>
          </a:solidFill>
          <a:ln w="7620">
            <a:solidFill>
              <a:srgbClr val="C7C7D0"/>
            </a:solidFill>
            <a:prstDash val="solid"/>
          </a:ln>
        </p:spPr>
        <p:txBody>
          <a:bodyPr/>
          <a:lstStyle/>
          <a:p>
            <a:endParaRPr lang="en-US"/>
          </a:p>
        </p:txBody>
      </p:sp>
      <p:sp>
        <p:nvSpPr>
          <p:cNvPr id="8" name="Text 5"/>
          <p:cNvSpPr/>
          <p:nvPr/>
        </p:nvSpPr>
        <p:spPr>
          <a:xfrm>
            <a:off x="6429732" y="3820001"/>
            <a:ext cx="2599372" cy="324802"/>
          </a:xfrm>
          <a:prstGeom prst="rect">
            <a:avLst/>
          </a:prstGeom>
          <a:noFill/>
          <a:ln/>
        </p:spPr>
        <p:txBody>
          <a:bodyPr wrap="none" lIns="0" tIns="0" rIns="0" bIns="0" rtlCol="0" anchor="t"/>
          <a:lstStyle/>
          <a:p>
            <a:pPr>
              <a:lnSpc>
                <a:spcPts val="2550"/>
              </a:lnSpc>
            </a:pPr>
            <a:r>
              <a:rPr lang="en-US" sz="2000" dirty="0">
                <a:solidFill>
                  <a:srgbClr val="3C3939"/>
                </a:solidFill>
                <a:latin typeface="Raleway" pitchFamily="34" charset="0"/>
                <a:ea typeface="Raleway" pitchFamily="34" charset="-122"/>
                <a:cs typeface="Raleway" pitchFamily="34" charset="-120"/>
              </a:rPr>
              <a:t>Fallback Resilience</a:t>
            </a:r>
            <a:endParaRPr lang="en-US" sz="2000" dirty="0"/>
          </a:p>
        </p:txBody>
      </p:sp>
      <p:sp>
        <p:nvSpPr>
          <p:cNvPr id="9" name="Text 6"/>
          <p:cNvSpPr/>
          <p:nvPr/>
        </p:nvSpPr>
        <p:spPr>
          <a:xfrm>
            <a:off x="6429732" y="4269463"/>
            <a:ext cx="7257336" cy="332780"/>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Local OCR when cloud unavailable</a:t>
            </a:r>
            <a:endParaRPr lang="en-US" sz="1600" dirty="0"/>
          </a:p>
        </p:txBody>
      </p:sp>
      <p:sp>
        <p:nvSpPr>
          <p:cNvPr id="10" name="Shape 7"/>
          <p:cNvSpPr/>
          <p:nvPr/>
        </p:nvSpPr>
        <p:spPr>
          <a:xfrm>
            <a:off x="6214229" y="5025629"/>
            <a:ext cx="7688342" cy="1213247"/>
          </a:xfrm>
          <a:prstGeom prst="roundRect">
            <a:avLst>
              <a:gd name="adj" fmla="val 7199"/>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6429732" y="5241131"/>
            <a:ext cx="2599372" cy="324802"/>
          </a:xfrm>
          <a:prstGeom prst="rect">
            <a:avLst/>
          </a:prstGeom>
          <a:noFill/>
          <a:ln/>
        </p:spPr>
        <p:txBody>
          <a:bodyPr wrap="none" lIns="0" tIns="0" rIns="0" bIns="0" rtlCol="0" anchor="t"/>
          <a:lstStyle/>
          <a:p>
            <a:pPr>
              <a:lnSpc>
                <a:spcPts val="2550"/>
              </a:lnSpc>
            </a:pPr>
            <a:r>
              <a:rPr lang="en-US" sz="2000" dirty="0">
                <a:solidFill>
                  <a:srgbClr val="3C3939"/>
                </a:solidFill>
                <a:latin typeface="Raleway" pitchFamily="34" charset="0"/>
                <a:ea typeface="Raleway" pitchFamily="34" charset="-122"/>
                <a:cs typeface="Raleway" pitchFamily="34" charset="-120"/>
              </a:rPr>
              <a:t>Secure Design</a:t>
            </a:r>
            <a:endParaRPr lang="en-US" sz="2000" dirty="0"/>
          </a:p>
        </p:txBody>
      </p:sp>
      <p:sp>
        <p:nvSpPr>
          <p:cNvPr id="12" name="Text 9"/>
          <p:cNvSpPr/>
          <p:nvPr/>
        </p:nvSpPr>
        <p:spPr>
          <a:xfrm>
            <a:off x="6429732" y="5690593"/>
            <a:ext cx="7257336" cy="332780"/>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Environment secrets, prompt injection, jail breaking, responsible AI, Azure cloud</a:t>
            </a:r>
            <a:endParaRPr lang="en-US" sz="1600" dirty="0"/>
          </a:p>
        </p:txBody>
      </p:sp>
      <p:sp>
        <p:nvSpPr>
          <p:cNvPr id="13" name="Shape 10"/>
          <p:cNvSpPr/>
          <p:nvPr/>
        </p:nvSpPr>
        <p:spPr>
          <a:xfrm>
            <a:off x="6214229" y="6446759"/>
            <a:ext cx="7688342" cy="1213247"/>
          </a:xfrm>
          <a:prstGeom prst="roundRect">
            <a:avLst>
              <a:gd name="adj" fmla="val 7199"/>
            </a:avLst>
          </a:prstGeom>
          <a:solidFill>
            <a:srgbClr val="E1E1EA"/>
          </a:solidFill>
          <a:ln w="7620">
            <a:solidFill>
              <a:srgbClr val="C7C7D0"/>
            </a:solidFill>
            <a:prstDash val="solid"/>
          </a:ln>
        </p:spPr>
        <p:txBody>
          <a:bodyPr/>
          <a:lstStyle/>
          <a:p>
            <a:endParaRPr lang="en-US"/>
          </a:p>
        </p:txBody>
      </p:sp>
      <p:sp>
        <p:nvSpPr>
          <p:cNvPr id="14" name="Text 11"/>
          <p:cNvSpPr/>
          <p:nvPr/>
        </p:nvSpPr>
        <p:spPr>
          <a:xfrm>
            <a:off x="6429732" y="6662261"/>
            <a:ext cx="2599372" cy="324802"/>
          </a:xfrm>
          <a:prstGeom prst="rect">
            <a:avLst/>
          </a:prstGeom>
          <a:noFill/>
          <a:ln/>
        </p:spPr>
        <p:txBody>
          <a:bodyPr wrap="none" lIns="0" tIns="0" rIns="0" bIns="0" rtlCol="0" anchor="t"/>
          <a:lstStyle/>
          <a:p>
            <a:pPr>
              <a:lnSpc>
                <a:spcPts val="2550"/>
              </a:lnSpc>
            </a:pPr>
            <a:r>
              <a:rPr lang="en-US" sz="2000" dirty="0">
                <a:solidFill>
                  <a:srgbClr val="3C3939"/>
                </a:solidFill>
                <a:latin typeface="Raleway" pitchFamily="34" charset="0"/>
                <a:ea typeface="Raleway" pitchFamily="34" charset="-122"/>
                <a:cs typeface="Raleway" pitchFamily="34" charset="-120"/>
              </a:rPr>
              <a:t>Multilingual Support</a:t>
            </a:r>
            <a:endParaRPr lang="en-US" sz="2000" dirty="0"/>
          </a:p>
        </p:txBody>
      </p:sp>
      <p:sp>
        <p:nvSpPr>
          <p:cNvPr id="15" name="Text 12"/>
          <p:cNvSpPr/>
          <p:nvPr/>
        </p:nvSpPr>
        <p:spPr>
          <a:xfrm>
            <a:off x="6429732" y="7111723"/>
            <a:ext cx="7257336" cy="332780"/>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Breaks language barriers in education</a:t>
            </a:r>
            <a:endParaRPr lang="en-US" sz="1600" dirty="0"/>
          </a:p>
        </p:txBody>
      </p:sp>
      <p:pic>
        <p:nvPicPr>
          <p:cNvPr id="16" name="Picture 15" descr="A diagram of a chatbot&#10;&#10;Description automatically generated">
            <a:extLst>
              <a:ext uri="{FF2B5EF4-FFF2-40B4-BE49-F238E27FC236}">
                <a16:creationId xmlns:a16="http://schemas.microsoft.com/office/drawing/2014/main" id="{35C8540F-57BB-23EE-A0B1-F17C37C16B19}"/>
              </a:ext>
            </a:extLst>
          </p:cNvPr>
          <p:cNvPicPr>
            <a:picLocks noChangeAspect="1"/>
          </p:cNvPicPr>
          <p:nvPr/>
        </p:nvPicPr>
        <p:blipFill>
          <a:blip r:embed="rId3"/>
          <a:stretch>
            <a:fillRect/>
          </a:stretch>
        </p:blipFill>
        <p:spPr>
          <a:xfrm>
            <a:off x="217714" y="377372"/>
            <a:ext cx="5781012" cy="7547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19111" y="904042"/>
            <a:ext cx="7527608" cy="654248"/>
          </a:xfrm>
          <a:prstGeom prst="rect">
            <a:avLst/>
          </a:prstGeom>
          <a:noFill/>
          <a:ln/>
        </p:spPr>
        <p:txBody>
          <a:bodyPr wrap="none" lIns="0" tIns="0" rIns="0" bIns="0" rtlCol="0" anchor="t"/>
          <a:lstStyle/>
          <a:p>
            <a:pPr>
              <a:lnSpc>
                <a:spcPts val="5149"/>
              </a:lnSpc>
            </a:pPr>
            <a:r>
              <a:rPr lang="en-US" sz="4100" dirty="0">
                <a:solidFill>
                  <a:srgbClr val="1B1B27"/>
                </a:solidFill>
                <a:latin typeface="Raleway" pitchFamily="34" charset="0"/>
                <a:ea typeface="Raleway" pitchFamily="34" charset="-122"/>
                <a:cs typeface="Raleway" pitchFamily="34" charset="-120"/>
              </a:rPr>
              <a:t>Let's See StudyBuddy in Action</a:t>
            </a:r>
            <a:endParaRPr lang="en-US" sz="4100" dirty="0"/>
          </a:p>
        </p:txBody>
      </p:sp>
      <p:sp>
        <p:nvSpPr>
          <p:cNvPr id="4" name="Shape 1"/>
          <p:cNvSpPr/>
          <p:nvPr/>
        </p:nvSpPr>
        <p:spPr>
          <a:xfrm>
            <a:off x="6454616" y="1872258"/>
            <a:ext cx="22860" cy="5453302"/>
          </a:xfrm>
          <a:prstGeom prst="roundRect">
            <a:avLst>
              <a:gd name="adj" fmla="val 384687"/>
            </a:avLst>
          </a:prstGeom>
          <a:solidFill>
            <a:srgbClr val="C7C7D0"/>
          </a:solidFill>
          <a:ln/>
        </p:spPr>
        <p:txBody>
          <a:bodyPr/>
          <a:lstStyle/>
          <a:p>
            <a:endParaRPr lang="en-US"/>
          </a:p>
        </p:txBody>
      </p:sp>
      <p:sp>
        <p:nvSpPr>
          <p:cNvPr id="5" name="Shape 2"/>
          <p:cNvSpPr/>
          <p:nvPr/>
        </p:nvSpPr>
        <p:spPr>
          <a:xfrm>
            <a:off x="6667263" y="2331839"/>
            <a:ext cx="628055" cy="22860"/>
          </a:xfrm>
          <a:prstGeom prst="roundRect">
            <a:avLst>
              <a:gd name="adj" fmla="val 384687"/>
            </a:avLst>
          </a:prstGeom>
          <a:solidFill>
            <a:srgbClr val="C7C7D0"/>
          </a:solidFill>
          <a:ln/>
        </p:spPr>
        <p:txBody>
          <a:bodyPr/>
          <a:lstStyle/>
          <a:p>
            <a:endParaRPr lang="en-US"/>
          </a:p>
        </p:txBody>
      </p:sp>
      <p:sp>
        <p:nvSpPr>
          <p:cNvPr id="6" name="Shape 3"/>
          <p:cNvSpPr/>
          <p:nvPr/>
        </p:nvSpPr>
        <p:spPr>
          <a:xfrm>
            <a:off x="6219112" y="2107765"/>
            <a:ext cx="471011" cy="471011"/>
          </a:xfrm>
          <a:prstGeom prst="roundRect">
            <a:avLst>
              <a:gd name="adj" fmla="val 18670"/>
            </a:avLst>
          </a:prstGeom>
          <a:solidFill>
            <a:srgbClr val="E1E1EA"/>
          </a:solidFill>
          <a:ln w="7620">
            <a:solidFill>
              <a:srgbClr val="C7C7D0"/>
            </a:solidFill>
            <a:prstDash val="solid"/>
          </a:ln>
        </p:spPr>
        <p:txBody>
          <a:bodyPr/>
          <a:lstStyle/>
          <a:p>
            <a:endParaRPr lang="en-US"/>
          </a:p>
        </p:txBody>
      </p:sp>
      <p:pic>
        <p:nvPicPr>
          <p:cNvPr id="7" name="Image 1" descr="preencoded.png"/>
          <p:cNvPicPr>
            <a:picLocks noChangeAspect="1"/>
          </p:cNvPicPr>
          <p:nvPr/>
        </p:nvPicPr>
        <p:blipFill>
          <a:blip r:embed="rId3"/>
          <a:stretch>
            <a:fillRect/>
          </a:stretch>
        </p:blipFill>
        <p:spPr>
          <a:xfrm>
            <a:off x="6297632" y="2146996"/>
            <a:ext cx="313968" cy="392549"/>
          </a:xfrm>
          <a:prstGeom prst="rect">
            <a:avLst/>
          </a:prstGeom>
        </p:spPr>
      </p:pic>
      <p:sp>
        <p:nvSpPr>
          <p:cNvPr id="8" name="Text 4"/>
          <p:cNvSpPr/>
          <p:nvPr/>
        </p:nvSpPr>
        <p:spPr>
          <a:xfrm>
            <a:off x="7501533" y="2081570"/>
            <a:ext cx="2617232" cy="327065"/>
          </a:xfrm>
          <a:prstGeom prst="rect">
            <a:avLst/>
          </a:prstGeom>
          <a:noFill/>
          <a:ln/>
        </p:spPr>
        <p:txBody>
          <a:bodyPr wrap="none" lIns="0" tIns="0" rIns="0" bIns="0" rtlCol="0" anchor="t"/>
          <a:lstStyle/>
          <a:p>
            <a:pPr>
              <a:lnSpc>
                <a:spcPts val="2550"/>
              </a:lnSpc>
            </a:pPr>
            <a:r>
              <a:rPr lang="en-US" sz="2050" dirty="0">
                <a:solidFill>
                  <a:srgbClr val="3C3939"/>
                </a:solidFill>
                <a:latin typeface="Raleway" pitchFamily="34" charset="0"/>
                <a:ea typeface="Raleway" pitchFamily="34" charset="-122"/>
                <a:cs typeface="Raleway" pitchFamily="34" charset="-120"/>
              </a:rPr>
              <a:t>Launch App</a:t>
            </a:r>
            <a:endParaRPr lang="en-US" sz="2050" dirty="0"/>
          </a:p>
        </p:txBody>
      </p:sp>
      <p:sp>
        <p:nvSpPr>
          <p:cNvPr id="9" name="Text 5"/>
          <p:cNvSpPr/>
          <p:nvPr/>
        </p:nvSpPr>
        <p:spPr>
          <a:xfrm>
            <a:off x="7501534" y="2534245"/>
            <a:ext cx="6396157" cy="335042"/>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dotnet run in console</a:t>
            </a:r>
            <a:endParaRPr lang="en-US" sz="1600" dirty="0"/>
          </a:p>
        </p:txBody>
      </p:sp>
      <p:sp>
        <p:nvSpPr>
          <p:cNvPr id="10" name="Shape 6"/>
          <p:cNvSpPr/>
          <p:nvPr/>
        </p:nvSpPr>
        <p:spPr>
          <a:xfrm>
            <a:off x="6667263" y="3747492"/>
            <a:ext cx="628055" cy="22860"/>
          </a:xfrm>
          <a:prstGeom prst="roundRect">
            <a:avLst>
              <a:gd name="adj" fmla="val 384687"/>
            </a:avLst>
          </a:prstGeom>
          <a:solidFill>
            <a:srgbClr val="C7C7D0"/>
          </a:solidFill>
          <a:ln/>
        </p:spPr>
        <p:txBody>
          <a:bodyPr/>
          <a:lstStyle/>
          <a:p>
            <a:endParaRPr lang="en-US"/>
          </a:p>
        </p:txBody>
      </p:sp>
      <p:sp>
        <p:nvSpPr>
          <p:cNvPr id="11" name="Shape 7"/>
          <p:cNvSpPr/>
          <p:nvPr/>
        </p:nvSpPr>
        <p:spPr>
          <a:xfrm>
            <a:off x="6219112" y="3523418"/>
            <a:ext cx="471011" cy="471011"/>
          </a:xfrm>
          <a:prstGeom prst="roundRect">
            <a:avLst>
              <a:gd name="adj" fmla="val 18670"/>
            </a:avLst>
          </a:prstGeom>
          <a:solidFill>
            <a:srgbClr val="E1E1EA"/>
          </a:solidFill>
          <a:ln w="7620">
            <a:solidFill>
              <a:srgbClr val="C7C7D0"/>
            </a:solidFill>
            <a:prstDash val="solid"/>
          </a:ln>
        </p:spPr>
        <p:txBody>
          <a:bodyPr/>
          <a:lstStyle/>
          <a:p>
            <a:endParaRPr lang="en-US"/>
          </a:p>
        </p:txBody>
      </p:sp>
      <p:pic>
        <p:nvPicPr>
          <p:cNvPr id="12" name="Image 2" descr="preencoded.png"/>
          <p:cNvPicPr>
            <a:picLocks noChangeAspect="1"/>
          </p:cNvPicPr>
          <p:nvPr/>
        </p:nvPicPr>
        <p:blipFill>
          <a:blip r:embed="rId4"/>
          <a:stretch>
            <a:fillRect/>
          </a:stretch>
        </p:blipFill>
        <p:spPr>
          <a:xfrm>
            <a:off x="6297632" y="3562649"/>
            <a:ext cx="313968" cy="392549"/>
          </a:xfrm>
          <a:prstGeom prst="rect">
            <a:avLst/>
          </a:prstGeom>
        </p:spPr>
      </p:pic>
      <p:sp>
        <p:nvSpPr>
          <p:cNvPr id="13" name="Text 8"/>
          <p:cNvSpPr/>
          <p:nvPr/>
        </p:nvSpPr>
        <p:spPr>
          <a:xfrm>
            <a:off x="7501533" y="3497224"/>
            <a:ext cx="3969782" cy="327065"/>
          </a:xfrm>
          <a:prstGeom prst="rect">
            <a:avLst/>
          </a:prstGeom>
          <a:noFill/>
          <a:ln/>
        </p:spPr>
        <p:txBody>
          <a:bodyPr wrap="none" lIns="0" tIns="0" rIns="0" bIns="0" rtlCol="0" anchor="t"/>
          <a:lstStyle/>
          <a:p>
            <a:pPr>
              <a:lnSpc>
                <a:spcPts val="2550"/>
              </a:lnSpc>
            </a:pPr>
            <a:r>
              <a:rPr lang="en-US" sz="2050" dirty="0">
                <a:solidFill>
                  <a:srgbClr val="3C3939"/>
                </a:solidFill>
                <a:latin typeface="Raleway" pitchFamily="34" charset="0"/>
                <a:ea typeface="Raleway" pitchFamily="34" charset="-122"/>
                <a:cs typeface="Raleway" pitchFamily="34" charset="-120"/>
              </a:rPr>
              <a:t>Record Lecture &amp; Capture Image</a:t>
            </a:r>
            <a:endParaRPr lang="en-US" sz="2050" dirty="0"/>
          </a:p>
        </p:txBody>
      </p:sp>
      <p:sp>
        <p:nvSpPr>
          <p:cNvPr id="14" name="Text 9"/>
          <p:cNvSpPr/>
          <p:nvPr/>
        </p:nvSpPr>
        <p:spPr>
          <a:xfrm>
            <a:off x="7501534" y="3949899"/>
            <a:ext cx="6396157" cy="335042"/>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Board content digitized</a:t>
            </a:r>
            <a:endParaRPr lang="en-US" sz="1600" dirty="0"/>
          </a:p>
        </p:txBody>
      </p:sp>
      <p:sp>
        <p:nvSpPr>
          <p:cNvPr id="15" name="Shape 10"/>
          <p:cNvSpPr/>
          <p:nvPr/>
        </p:nvSpPr>
        <p:spPr>
          <a:xfrm>
            <a:off x="6667263" y="5163145"/>
            <a:ext cx="628055" cy="22860"/>
          </a:xfrm>
          <a:prstGeom prst="roundRect">
            <a:avLst>
              <a:gd name="adj" fmla="val 384687"/>
            </a:avLst>
          </a:prstGeom>
          <a:solidFill>
            <a:srgbClr val="C7C7D0"/>
          </a:solidFill>
          <a:ln/>
        </p:spPr>
        <p:txBody>
          <a:bodyPr/>
          <a:lstStyle/>
          <a:p>
            <a:endParaRPr lang="en-US"/>
          </a:p>
        </p:txBody>
      </p:sp>
      <p:sp>
        <p:nvSpPr>
          <p:cNvPr id="16" name="Shape 11"/>
          <p:cNvSpPr/>
          <p:nvPr/>
        </p:nvSpPr>
        <p:spPr>
          <a:xfrm>
            <a:off x="6219112" y="4939071"/>
            <a:ext cx="471011" cy="471011"/>
          </a:xfrm>
          <a:prstGeom prst="roundRect">
            <a:avLst>
              <a:gd name="adj" fmla="val 18670"/>
            </a:avLst>
          </a:prstGeom>
          <a:solidFill>
            <a:srgbClr val="E1E1EA"/>
          </a:solidFill>
          <a:ln w="7620">
            <a:solidFill>
              <a:srgbClr val="C7C7D0"/>
            </a:solidFill>
            <a:prstDash val="solid"/>
          </a:ln>
        </p:spPr>
        <p:txBody>
          <a:bodyPr/>
          <a:lstStyle/>
          <a:p>
            <a:endParaRPr lang="en-US"/>
          </a:p>
        </p:txBody>
      </p:sp>
      <p:pic>
        <p:nvPicPr>
          <p:cNvPr id="17" name="Image 3" descr="preencoded.png"/>
          <p:cNvPicPr>
            <a:picLocks noChangeAspect="1"/>
          </p:cNvPicPr>
          <p:nvPr/>
        </p:nvPicPr>
        <p:blipFill>
          <a:blip r:embed="rId5"/>
          <a:stretch>
            <a:fillRect/>
          </a:stretch>
        </p:blipFill>
        <p:spPr>
          <a:xfrm>
            <a:off x="6297632" y="4978302"/>
            <a:ext cx="313968" cy="392549"/>
          </a:xfrm>
          <a:prstGeom prst="rect">
            <a:avLst/>
          </a:prstGeom>
        </p:spPr>
      </p:pic>
      <p:sp>
        <p:nvSpPr>
          <p:cNvPr id="18" name="Text 12"/>
          <p:cNvSpPr/>
          <p:nvPr/>
        </p:nvSpPr>
        <p:spPr>
          <a:xfrm>
            <a:off x="7501533" y="4912877"/>
            <a:ext cx="2617232" cy="327065"/>
          </a:xfrm>
          <a:prstGeom prst="rect">
            <a:avLst/>
          </a:prstGeom>
          <a:noFill/>
          <a:ln/>
        </p:spPr>
        <p:txBody>
          <a:bodyPr wrap="none" lIns="0" tIns="0" rIns="0" bIns="0" rtlCol="0" anchor="t"/>
          <a:lstStyle/>
          <a:p>
            <a:pPr>
              <a:lnSpc>
                <a:spcPts val="2550"/>
              </a:lnSpc>
            </a:pPr>
            <a:r>
              <a:rPr lang="en-US" sz="2050" dirty="0">
                <a:solidFill>
                  <a:srgbClr val="3C3939"/>
                </a:solidFill>
                <a:latin typeface="Raleway" pitchFamily="34" charset="0"/>
                <a:ea typeface="Raleway" pitchFamily="34" charset="-122"/>
                <a:cs typeface="Raleway" pitchFamily="34" charset="-120"/>
              </a:rPr>
              <a:t>Vocabulary</a:t>
            </a:r>
            <a:endParaRPr lang="en-US" sz="2050" dirty="0"/>
          </a:p>
        </p:txBody>
      </p:sp>
      <p:sp>
        <p:nvSpPr>
          <p:cNvPr id="19" name="Text 13"/>
          <p:cNvSpPr/>
          <p:nvPr/>
        </p:nvSpPr>
        <p:spPr>
          <a:xfrm>
            <a:off x="7501534" y="5365552"/>
            <a:ext cx="6396157" cy="335042"/>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Flash card of key words</a:t>
            </a:r>
            <a:endParaRPr lang="en-US" sz="1600" dirty="0"/>
          </a:p>
        </p:txBody>
      </p:sp>
      <p:sp>
        <p:nvSpPr>
          <p:cNvPr id="20" name="Shape 14"/>
          <p:cNvSpPr/>
          <p:nvPr/>
        </p:nvSpPr>
        <p:spPr>
          <a:xfrm>
            <a:off x="6667263" y="6578798"/>
            <a:ext cx="628055" cy="22860"/>
          </a:xfrm>
          <a:prstGeom prst="roundRect">
            <a:avLst>
              <a:gd name="adj" fmla="val 384687"/>
            </a:avLst>
          </a:prstGeom>
          <a:solidFill>
            <a:srgbClr val="C7C7D0"/>
          </a:solidFill>
          <a:ln/>
        </p:spPr>
        <p:txBody>
          <a:bodyPr/>
          <a:lstStyle/>
          <a:p>
            <a:endParaRPr lang="en-US"/>
          </a:p>
        </p:txBody>
      </p:sp>
      <p:sp>
        <p:nvSpPr>
          <p:cNvPr id="21" name="Shape 15"/>
          <p:cNvSpPr/>
          <p:nvPr/>
        </p:nvSpPr>
        <p:spPr>
          <a:xfrm>
            <a:off x="6219112" y="6354724"/>
            <a:ext cx="471011" cy="471011"/>
          </a:xfrm>
          <a:prstGeom prst="roundRect">
            <a:avLst>
              <a:gd name="adj" fmla="val 18670"/>
            </a:avLst>
          </a:prstGeom>
          <a:solidFill>
            <a:srgbClr val="E1E1EA"/>
          </a:solidFill>
          <a:ln w="7620">
            <a:solidFill>
              <a:srgbClr val="C7C7D0"/>
            </a:solidFill>
            <a:prstDash val="solid"/>
          </a:ln>
        </p:spPr>
        <p:txBody>
          <a:bodyPr/>
          <a:lstStyle/>
          <a:p>
            <a:endParaRPr lang="en-US"/>
          </a:p>
        </p:txBody>
      </p:sp>
      <p:pic>
        <p:nvPicPr>
          <p:cNvPr id="22" name="Image 4" descr="preencoded.png"/>
          <p:cNvPicPr>
            <a:picLocks noChangeAspect="1"/>
          </p:cNvPicPr>
          <p:nvPr/>
        </p:nvPicPr>
        <p:blipFill>
          <a:blip r:embed="rId6"/>
          <a:stretch>
            <a:fillRect/>
          </a:stretch>
        </p:blipFill>
        <p:spPr>
          <a:xfrm>
            <a:off x="6297632" y="6393955"/>
            <a:ext cx="313968" cy="392549"/>
          </a:xfrm>
          <a:prstGeom prst="rect">
            <a:avLst/>
          </a:prstGeom>
        </p:spPr>
      </p:pic>
      <p:sp>
        <p:nvSpPr>
          <p:cNvPr id="23" name="Text 16"/>
          <p:cNvSpPr/>
          <p:nvPr/>
        </p:nvSpPr>
        <p:spPr>
          <a:xfrm>
            <a:off x="7501533" y="6328530"/>
            <a:ext cx="2617232" cy="327065"/>
          </a:xfrm>
          <a:prstGeom prst="rect">
            <a:avLst/>
          </a:prstGeom>
          <a:noFill/>
          <a:ln/>
        </p:spPr>
        <p:txBody>
          <a:bodyPr wrap="none" lIns="0" tIns="0" rIns="0" bIns="0" rtlCol="0" anchor="t"/>
          <a:lstStyle/>
          <a:p>
            <a:pPr>
              <a:lnSpc>
                <a:spcPts val="2550"/>
              </a:lnSpc>
            </a:pPr>
            <a:r>
              <a:rPr lang="en-US" sz="2050" dirty="0">
                <a:solidFill>
                  <a:srgbClr val="3C3939"/>
                </a:solidFill>
                <a:latin typeface="Raleway" pitchFamily="34" charset="0"/>
                <a:ea typeface="Raleway" pitchFamily="34" charset="-122"/>
                <a:cs typeface="Raleway" pitchFamily="34" charset="-120"/>
              </a:rPr>
              <a:t>Summary &amp; Diagram View</a:t>
            </a:r>
            <a:endParaRPr lang="en-US" sz="2050" dirty="0"/>
          </a:p>
        </p:txBody>
      </p:sp>
      <p:sp>
        <p:nvSpPr>
          <p:cNvPr id="24" name="Text 17"/>
          <p:cNvSpPr/>
          <p:nvPr/>
        </p:nvSpPr>
        <p:spPr>
          <a:xfrm>
            <a:off x="7501534" y="6781205"/>
            <a:ext cx="6396157" cy="335042"/>
          </a:xfrm>
          <a:prstGeom prst="rect">
            <a:avLst/>
          </a:prstGeom>
          <a:noFill/>
          <a:ln/>
        </p:spPr>
        <p:txBody>
          <a:bodyPr wrap="none" lIns="0" tIns="0" rIns="0" bIns="0" rtlCol="0" anchor="t"/>
          <a:lstStyle/>
          <a:p>
            <a:pPr>
              <a:lnSpc>
                <a:spcPts val="2600"/>
              </a:lnSpc>
            </a:pPr>
            <a:r>
              <a:rPr lang="en-US" sz="1600" dirty="0">
                <a:solidFill>
                  <a:srgbClr val="3C3939"/>
                </a:solidFill>
                <a:latin typeface="Roboto" pitchFamily="34" charset="0"/>
                <a:ea typeface="Roboto" pitchFamily="34" charset="-122"/>
                <a:cs typeface="Roboto" pitchFamily="34" charset="-120"/>
              </a:rPr>
              <a:t>Content in preferred language and logs</a:t>
            </a:r>
            <a:endParaRPr lang="en-US" sz="1600" dirty="0"/>
          </a:p>
          <a:p>
            <a:pPr>
              <a:lnSpc>
                <a:spcPts val="2600"/>
              </a:lnSpc>
            </a:pPr>
            <a:endParaRPr lang="en-US" sz="1600" dirty="0"/>
          </a:p>
        </p:txBody>
      </p:sp>
      <p:pic>
        <p:nvPicPr>
          <p:cNvPr id="27" name="Picture 26">
            <a:extLst>
              <a:ext uri="{FF2B5EF4-FFF2-40B4-BE49-F238E27FC236}">
                <a16:creationId xmlns:a16="http://schemas.microsoft.com/office/drawing/2014/main" id="{AB61737F-63C3-5C27-3AFA-E50D5C4539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5664263" cy="82296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6499"/>
            <a:ext cx="7203519"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The Problem We're Solving</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pic>
        <p:nvPicPr>
          <p:cNvPr id="4" name="Image 1" descr="preencoded.png"/>
          <p:cNvPicPr>
            <a:picLocks noChangeAspect="1"/>
          </p:cNvPicPr>
          <p:nvPr/>
        </p:nvPicPr>
        <p:blipFill>
          <a:blip r:embed="rId4"/>
          <a:stretch>
            <a:fillRect/>
          </a:stretch>
        </p:blipFill>
        <p:spPr>
          <a:xfrm>
            <a:off x="3894892" y="3294936"/>
            <a:ext cx="318968" cy="398621"/>
          </a:xfrm>
          <a:prstGeom prst="rect">
            <a:avLst/>
          </a:prstGeom>
        </p:spPr>
      </p:pic>
      <p:sp>
        <p:nvSpPr>
          <p:cNvPr id="5" name="Text 1"/>
          <p:cNvSpPr/>
          <p:nvPr/>
        </p:nvSpPr>
        <p:spPr>
          <a:xfrm>
            <a:off x="5357217" y="2905720"/>
            <a:ext cx="4469963"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1.5M+ international students in US</a:t>
            </a:r>
            <a:endParaRPr lang="en-US" sz="2200" dirty="0"/>
          </a:p>
        </p:txBody>
      </p:sp>
      <p:sp>
        <p:nvSpPr>
          <p:cNvPr id="6" name="Text 2"/>
          <p:cNvSpPr/>
          <p:nvPr/>
        </p:nvSpPr>
        <p:spPr>
          <a:xfrm>
            <a:off x="5357217" y="3396139"/>
            <a:ext cx="4890754"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Language barriers silence millions of learners</a:t>
            </a:r>
            <a:endParaRPr lang="en-US" sz="1750" dirty="0"/>
          </a:p>
        </p:txBody>
      </p:sp>
      <p:sp>
        <p:nvSpPr>
          <p:cNvPr id="7" name="Shape 3"/>
          <p:cNvSpPr/>
          <p:nvPr/>
        </p:nvSpPr>
        <p:spPr>
          <a:xfrm>
            <a:off x="5187077" y="3998952"/>
            <a:ext cx="8592860" cy="15240"/>
          </a:xfrm>
          <a:prstGeom prst="roundRect">
            <a:avLst>
              <a:gd name="adj" fmla="val 1339536"/>
            </a:avLst>
          </a:prstGeom>
          <a:solidFill>
            <a:srgbClr val="B4CCE3"/>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1902381" y="4042529"/>
            <a:ext cx="4304109" cy="1306949"/>
          </a:xfrm>
          <a:prstGeom prst="rect">
            <a:avLst/>
          </a:prstGeom>
        </p:spPr>
      </p:pic>
      <p:pic>
        <p:nvPicPr>
          <p:cNvPr id="9" name="Image 3" descr="preencoded.png"/>
          <p:cNvPicPr>
            <a:picLocks noChangeAspect="1"/>
          </p:cNvPicPr>
          <p:nvPr/>
        </p:nvPicPr>
        <p:blipFill>
          <a:blip r:embed="rId6"/>
          <a:stretch>
            <a:fillRect/>
          </a:stretch>
        </p:blipFill>
        <p:spPr>
          <a:xfrm>
            <a:off x="3894892" y="4496633"/>
            <a:ext cx="318968" cy="398621"/>
          </a:xfrm>
          <a:prstGeom prst="rect">
            <a:avLst/>
          </a:prstGeom>
        </p:spPr>
      </p:pic>
      <p:sp>
        <p:nvSpPr>
          <p:cNvPr id="10" name="Text 4"/>
          <p:cNvSpPr/>
          <p:nvPr/>
        </p:nvSpPr>
        <p:spPr>
          <a:xfrm>
            <a:off x="6433304" y="4269343"/>
            <a:ext cx="4496276"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42% report comprehension issues</a:t>
            </a:r>
            <a:endParaRPr lang="en-US" sz="2200" dirty="0"/>
          </a:p>
        </p:txBody>
      </p:sp>
      <p:sp>
        <p:nvSpPr>
          <p:cNvPr id="11" name="Text 5"/>
          <p:cNvSpPr/>
          <p:nvPr/>
        </p:nvSpPr>
        <p:spPr>
          <a:xfrm>
            <a:off x="6433304" y="4759762"/>
            <a:ext cx="4496276"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Missing critical lecture content</a:t>
            </a:r>
            <a:endParaRPr lang="en-US" sz="1750" dirty="0"/>
          </a:p>
        </p:txBody>
      </p:sp>
      <p:sp>
        <p:nvSpPr>
          <p:cNvPr id="12" name="Shape 6"/>
          <p:cNvSpPr/>
          <p:nvPr/>
        </p:nvSpPr>
        <p:spPr>
          <a:xfrm>
            <a:off x="6263164" y="5362575"/>
            <a:ext cx="7516773" cy="15240"/>
          </a:xfrm>
          <a:prstGeom prst="roundRect">
            <a:avLst>
              <a:gd name="adj" fmla="val 1339536"/>
            </a:avLst>
          </a:prstGeom>
          <a:solidFill>
            <a:srgbClr val="B4CCE3"/>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826294" y="5406152"/>
            <a:ext cx="6456164" cy="1306949"/>
          </a:xfrm>
          <a:prstGeom prst="rect">
            <a:avLst/>
          </a:prstGeom>
        </p:spPr>
      </p:pic>
      <p:pic>
        <p:nvPicPr>
          <p:cNvPr id="14" name="Image 5" descr="preencoded.png"/>
          <p:cNvPicPr>
            <a:picLocks noChangeAspect="1"/>
          </p:cNvPicPr>
          <p:nvPr/>
        </p:nvPicPr>
        <p:blipFill>
          <a:blip r:embed="rId8"/>
          <a:stretch>
            <a:fillRect/>
          </a:stretch>
        </p:blipFill>
        <p:spPr>
          <a:xfrm>
            <a:off x="3894773" y="5860256"/>
            <a:ext cx="318968" cy="398621"/>
          </a:xfrm>
          <a:prstGeom prst="rect">
            <a:avLst/>
          </a:prstGeom>
        </p:spPr>
      </p:pic>
      <p:sp>
        <p:nvSpPr>
          <p:cNvPr id="15" name="Text 7"/>
          <p:cNvSpPr/>
          <p:nvPr/>
        </p:nvSpPr>
        <p:spPr>
          <a:xfrm>
            <a:off x="7509272" y="5632966"/>
            <a:ext cx="4172069"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Lower GPAs and retention rates</a:t>
            </a:r>
            <a:endParaRPr lang="en-US" sz="2200" dirty="0"/>
          </a:p>
        </p:txBody>
      </p:sp>
      <p:sp>
        <p:nvSpPr>
          <p:cNvPr id="16" name="Text 8"/>
          <p:cNvSpPr/>
          <p:nvPr/>
        </p:nvSpPr>
        <p:spPr>
          <a:xfrm>
            <a:off x="7509272" y="6123384"/>
            <a:ext cx="417206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Directly linked to language difficulties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41986"/>
            <a:ext cx="8045410"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Future Development &amp; Vision</a:t>
            </a:r>
            <a:endParaRPr lang="en-US" sz="4450" dirty="0"/>
          </a:p>
        </p:txBody>
      </p:sp>
      <p:sp>
        <p:nvSpPr>
          <p:cNvPr id="4" name="Shape 1"/>
          <p:cNvSpPr/>
          <p:nvPr/>
        </p:nvSpPr>
        <p:spPr>
          <a:xfrm>
            <a:off x="1048941" y="1685092"/>
            <a:ext cx="30480" cy="5908238"/>
          </a:xfrm>
          <a:prstGeom prst="roundRect">
            <a:avLst>
              <a:gd name="adj" fmla="val 669768"/>
            </a:avLst>
          </a:prstGeom>
          <a:solidFill>
            <a:srgbClr val="B4CCE3"/>
          </a:solidFill>
          <a:ln/>
        </p:spPr>
        <p:txBody>
          <a:bodyPr/>
          <a:lstStyle/>
          <a:p>
            <a:endParaRPr lang="en-US"/>
          </a:p>
        </p:txBody>
      </p:sp>
      <p:sp>
        <p:nvSpPr>
          <p:cNvPr id="5" name="Shape 2"/>
          <p:cNvSpPr/>
          <p:nvPr/>
        </p:nvSpPr>
        <p:spPr>
          <a:xfrm>
            <a:off x="1273612" y="2180153"/>
            <a:ext cx="680442" cy="30480"/>
          </a:xfrm>
          <a:prstGeom prst="roundRect">
            <a:avLst>
              <a:gd name="adj" fmla="val 669768"/>
            </a:avLst>
          </a:prstGeom>
          <a:solidFill>
            <a:srgbClr val="B4CCE3"/>
          </a:solidFill>
          <a:ln/>
        </p:spPr>
        <p:txBody>
          <a:bodyPr/>
          <a:lstStyle/>
          <a:p>
            <a:endParaRPr lang="en-US"/>
          </a:p>
        </p:txBody>
      </p:sp>
      <p:sp>
        <p:nvSpPr>
          <p:cNvPr id="6" name="Shape 3"/>
          <p:cNvSpPr/>
          <p:nvPr/>
        </p:nvSpPr>
        <p:spPr>
          <a:xfrm>
            <a:off x="793790" y="1940243"/>
            <a:ext cx="510302" cy="510302"/>
          </a:xfrm>
          <a:prstGeom prst="roundRect">
            <a:avLst>
              <a:gd name="adj" fmla="val 40005"/>
            </a:avLst>
          </a:prstGeom>
          <a:solidFill>
            <a:srgbClr val="CEE6FD"/>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878860" y="1982748"/>
            <a:ext cx="340162" cy="425291"/>
          </a:xfrm>
          <a:prstGeom prst="rect">
            <a:avLst/>
          </a:prstGeom>
        </p:spPr>
      </p:pic>
      <p:sp>
        <p:nvSpPr>
          <p:cNvPr id="8" name="Text 4"/>
          <p:cNvSpPr/>
          <p:nvPr/>
        </p:nvSpPr>
        <p:spPr>
          <a:xfrm>
            <a:off x="2183011"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Regional Languages</a:t>
            </a:r>
            <a:endParaRPr lang="en-US" sz="2200" dirty="0"/>
          </a:p>
        </p:txBody>
      </p:sp>
      <p:sp>
        <p:nvSpPr>
          <p:cNvPr id="9" name="Text 5"/>
          <p:cNvSpPr/>
          <p:nvPr/>
        </p:nvSpPr>
        <p:spPr>
          <a:xfrm>
            <a:off x="2183011" y="240232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Support for low-resource languages</a:t>
            </a:r>
            <a:endParaRPr lang="en-US" sz="1750" dirty="0"/>
          </a:p>
        </p:txBody>
      </p:sp>
      <p:sp>
        <p:nvSpPr>
          <p:cNvPr id="10" name="Shape 6"/>
          <p:cNvSpPr/>
          <p:nvPr/>
        </p:nvSpPr>
        <p:spPr>
          <a:xfrm>
            <a:off x="1273612" y="3713917"/>
            <a:ext cx="680442" cy="30480"/>
          </a:xfrm>
          <a:prstGeom prst="roundRect">
            <a:avLst>
              <a:gd name="adj" fmla="val 669768"/>
            </a:avLst>
          </a:prstGeom>
          <a:solidFill>
            <a:srgbClr val="B4CCE3"/>
          </a:solidFill>
          <a:ln/>
        </p:spPr>
        <p:txBody>
          <a:bodyPr/>
          <a:lstStyle/>
          <a:p>
            <a:endParaRPr lang="en-US"/>
          </a:p>
        </p:txBody>
      </p:sp>
      <p:sp>
        <p:nvSpPr>
          <p:cNvPr id="11" name="Shape 7"/>
          <p:cNvSpPr/>
          <p:nvPr/>
        </p:nvSpPr>
        <p:spPr>
          <a:xfrm>
            <a:off x="793790" y="3474006"/>
            <a:ext cx="510302" cy="510302"/>
          </a:xfrm>
          <a:prstGeom prst="roundRect">
            <a:avLst>
              <a:gd name="adj" fmla="val 40005"/>
            </a:avLst>
          </a:prstGeom>
          <a:solidFill>
            <a:srgbClr val="CEE6FD"/>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878860" y="3516511"/>
            <a:ext cx="340162" cy="425291"/>
          </a:xfrm>
          <a:prstGeom prst="rect">
            <a:avLst/>
          </a:prstGeom>
        </p:spPr>
      </p:pic>
      <p:sp>
        <p:nvSpPr>
          <p:cNvPr id="13" name="Text 8"/>
          <p:cNvSpPr/>
          <p:nvPr/>
        </p:nvSpPr>
        <p:spPr>
          <a:xfrm>
            <a:off x="2183011"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LMS Integration</a:t>
            </a:r>
            <a:endParaRPr lang="en-US" sz="2200" dirty="0"/>
          </a:p>
        </p:txBody>
      </p:sp>
      <p:sp>
        <p:nvSpPr>
          <p:cNvPr id="14" name="Text 9"/>
          <p:cNvSpPr/>
          <p:nvPr/>
        </p:nvSpPr>
        <p:spPr>
          <a:xfrm>
            <a:off x="2183011" y="3936087"/>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Online classes, Webinar, Canvas and MS 365 compatibility</a:t>
            </a:r>
            <a:endParaRPr lang="en-US" sz="1750" dirty="0"/>
          </a:p>
        </p:txBody>
      </p:sp>
      <p:sp>
        <p:nvSpPr>
          <p:cNvPr id="15" name="Shape 10"/>
          <p:cNvSpPr/>
          <p:nvPr/>
        </p:nvSpPr>
        <p:spPr>
          <a:xfrm>
            <a:off x="1273612" y="5247680"/>
            <a:ext cx="680442" cy="30480"/>
          </a:xfrm>
          <a:prstGeom prst="roundRect">
            <a:avLst>
              <a:gd name="adj" fmla="val 669768"/>
            </a:avLst>
          </a:prstGeom>
          <a:solidFill>
            <a:srgbClr val="B4CCE3"/>
          </a:solidFill>
          <a:ln/>
        </p:spPr>
        <p:txBody>
          <a:bodyPr/>
          <a:lstStyle/>
          <a:p>
            <a:endParaRPr lang="en-US"/>
          </a:p>
        </p:txBody>
      </p:sp>
      <p:sp>
        <p:nvSpPr>
          <p:cNvPr id="16" name="Shape 11"/>
          <p:cNvSpPr/>
          <p:nvPr/>
        </p:nvSpPr>
        <p:spPr>
          <a:xfrm>
            <a:off x="793790" y="5007769"/>
            <a:ext cx="510302" cy="510302"/>
          </a:xfrm>
          <a:prstGeom prst="roundRect">
            <a:avLst>
              <a:gd name="adj" fmla="val 40005"/>
            </a:avLst>
          </a:prstGeom>
          <a:solidFill>
            <a:srgbClr val="CEE6FD"/>
          </a:solidFill>
          <a:ln/>
        </p:spPr>
        <p:txBody>
          <a:bodyPr/>
          <a:lstStyle/>
          <a:p>
            <a:endParaRPr lang="en-US"/>
          </a:p>
        </p:txBody>
      </p:sp>
      <p:pic>
        <p:nvPicPr>
          <p:cNvPr id="17" name="Image 3" descr="preencoded.png"/>
          <p:cNvPicPr>
            <a:picLocks noChangeAspect="1"/>
          </p:cNvPicPr>
          <p:nvPr/>
        </p:nvPicPr>
        <p:blipFill>
          <a:blip r:embed="rId6"/>
          <a:stretch>
            <a:fillRect/>
          </a:stretch>
        </p:blipFill>
        <p:spPr>
          <a:xfrm>
            <a:off x="878860" y="5050274"/>
            <a:ext cx="340162" cy="425291"/>
          </a:xfrm>
          <a:prstGeom prst="rect">
            <a:avLst/>
          </a:prstGeom>
        </p:spPr>
      </p:pic>
      <p:sp>
        <p:nvSpPr>
          <p:cNvPr id="18" name="Text 12"/>
          <p:cNvSpPr/>
          <p:nvPr/>
        </p:nvSpPr>
        <p:spPr>
          <a:xfrm>
            <a:off x="2183011"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Personalization</a:t>
            </a:r>
            <a:endParaRPr lang="en-US" sz="2200" dirty="0"/>
          </a:p>
        </p:txBody>
      </p:sp>
      <p:sp>
        <p:nvSpPr>
          <p:cNvPr id="19" name="Text 13"/>
          <p:cNvSpPr/>
          <p:nvPr/>
        </p:nvSpPr>
        <p:spPr>
          <a:xfrm>
            <a:off x="2183011" y="5469850"/>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AI-driven learning recommendations</a:t>
            </a:r>
            <a:endParaRPr lang="en-US" sz="1750" dirty="0"/>
          </a:p>
        </p:txBody>
      </p:sp>
      <p:sp>
        <p:nvSpPr>
          <p:cNvPr id="20" name="Shape 14"/>
          <p:cNvSpPr/>
          <p:nvPr/>
        </p:nvSpPr>
        <p:spPr>
          <a:xfrm>
            <a:off x="1273612" y="6781443"/>
            <a:ext cx="680442" cy="30480"/>
          </a:xfrm>
          <a:prstGeom prst="roundRect">
            <a:avLst>
              <a:gd name="adj" fmla="val 669768"/>
            </a:avLst>
          </a:prstGeom>
          <a:solidFill>
            <a:srgbClr val="B4CCE3"/>
          </a:solidFill>
          <a:ln/>
        </p:spPr>
        <p:txBody>
          <a:bodyPr/>
          <a:lstStyle/>
          <a:p>
            <a:endParaRPr lang="en-US"/>
          </a:p>
        </p:txBody>
      </p:sp>
      <p:sp>
        <p:nvSpPr>
          <p:cNvPr id="21" name="Shape 15"/>
          <p:cNvSpPr/>
          <p:nvPr/>
        </p:nvSpPr>
        <p:spPr>
          <a:xfrm>
            <a:off x="793790" y="6541532"/>
            <a:ext cx="510302" cy="510302"/>
          </a:xfrm>
          <a:prstGeom prst="roundRect">
            <a:avLst>
              <a:gd name="adj" fmla="val 40005"/>
            </a:avLst>
          </a:prstGeom>
          <a:solidFill>
            <a:srgbClr val="CEE6FD"/>
          </a:solidFill>
          <a:ln/>
        </p:spPr>
        <p:txBody>
          <a:bodyPr/>
          <a:lstStyle/>
          <a:p>
            <a:endParaRPr lang="en-US"/>
          </a:p>
        </p:txBody>
      </p:sp>
      <p:pic>
        <p:nvPicPr>
          <p:cNvPr id="22" name="Image 4" descr="preencoded.png"/>
          <p:cNvPicPr>
            <a:picLocks noChangeAspect="1"/>
          </p:cNvPicPr>
          <p:nvPr/>
        </p:nvPicPr>
        <p:blipFill>
          <a:blip r:embed="rId7"/>
          <a:stretch>
            <a:fillRect/>
          </a:stretch>
        </p:blipFill>
        <p:spPr>
          <a:xfrm>
            <a:off x="878860" y="6584037"/>
            <a:ext cx="340162" cy="425291"/>
          </a:xfrm>
          <a:prstGeom prst="rect">
            <a:avLst/>
          </a:prstGeom>
        </p:spPr>
      </p:pic>
      <p:sp>
        <p:nvSpPr>
          <p:cNvPr id="23" name="Text 16"/>
          <p:cNvSpPr/>
          <p:nvPr/>
        </p:nvSpPr>
        <p:spPr>
          <a:xfrm>
            <a:off x="2183011"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Global Expansion</a:t>
            </a:r>
            <a:endParaRPr lang="en-US" sz="2200" dirty="0"/>
          </a:p>
        </p:txBody>
      </p:sp>
      <p:sp>
        <p:nvSpPr>
          <p:cNvPr id="24" name="Text 17"/>
          <p:cNvSpPr/>
          <p:nvPr/>
        </p:nvSpPr>
        <p:spPr>
          <a:xfrm>
            <a:off x="2183011" y="7003613"/>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Scaling to universities worldwide</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12984"/>
            <a:ext cx="6575822"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5-Year Impact Projection</a:t>
            </a:r>
            <a:endParaRPr lang="en-US" sz="4450" dirty="0"/>
          </a:p>
        </p:txBody>
      </p:sp>
      <p:pic>
        <p:nvPicPr>
          <p:cNvPr id="3" name="Image 0" descr="preencoded.png"/>
          <p:cNvPicPr>
            <a:picLocks noChangeAspect="1"/>
          </p:cNvPicPr>
          <p:nvPr/>
        </p:nvPicPr>
        <p:blipFill>
          <a:blip r:embed="rId3"/>
          <a:stretch>
            <a:fillRect/>
          </a:stretch>
        </p:blipFill>
        <p:spPr>
          <a:xfrm>
            <a:off x="3402330" y="3303746"/>
            <a:ext cx="7825621" cy="7825621"/>
          </a:xfrm>
          <a:prstGeom prst="rect">
            <a:avLst/>
          </a:prstGeom>
        </p:spPr>
      </p:pic>
      <p:pic>
        <p:nvPicPr>
          <p:cNvPr id="4" name="Image 1" descr="preencoded.png"/>
          <p:cNvPicPr>
            <a:picLocks noChangeAspect="1"/>
          </p:cNvPicPr>
          <p:nvPr/>
        </p:nvPicPr>
        <p:blipFill>
          <a:blip r:embed="rId4"/>
          <a:stretch>
            <a:fillRect/>
          </a:stretch>
        </p:blipFill>
        <p:spPr>
          <a:xfrm>
            <a:off x="4412456" y="5854184"/>
            <a:ext cx="382667" cy="478393"/>
          </a:xfrm>
          <a:prstGeom prst="rect">
            <a:avLst/>
          </a:prstGeom>
        </p:spPr>
      </p:pic>
      <p:pic>
        <p:nvPicPr>
          <p:cNvPr id="5" name="Image 2" descr="preencoded.png"/>
          <p:cNvPicPr>
            <a:picLocks noChangeAspect="1"/>
          </p:cNvPicPr>
          <p:nvPr/>
        </p:nvPicPr>
        <p:blipFill>
          <a:blip r:embed="rId5"/>
          <a:stretch>
            <a:fillRect/>
          </a:stretch>
        </p:blipFill>
        <p:spPr>
          <a:xfrm>
            <a:off x="3402330" y="3303746"/>
            <a:ext cx="7825621" cy="7825621"/>
          </a:xfrm>
          <a:prstGeom prst="rect">
            <a:avLst/>
          </a:prstGeom>
        </p:spPr>
      </p:pic>
      <p:pic>
        <p:nvPicPr>
          <p:cNvPr id="6" name="Image 3" descr="preencoded.png"/>
          <p:cNvPicPr>
            <a:picLocks noChangeAspect="1"/>
          </p:cNvPicPr>
          <p:nvPr/>
        </p:nvPicPr>
        <p:blipFill>
          <a:blip r:embed="rId6"/>
          <a:stretch>
            <a:fillRect/>
          </a:stretch>
        </p:blipFill>
        <p:spPr>
          <a:xfrm>
            <a:off x="6000631" y="4266009"/>
            <a:ext cx="382667" cy="478393"/>
          </a:xfrm>
          <a:prstGeom prst="rect">
            <a:avLst/>
          </a:prstGeom>
        </p:spPr>
      </p:pic>
      <p:pic>
        <p:nvPicPr>
          <p:cNvPr id="7" name="Image 4" descr="preencoded.png"/>
          <p:cNvPicPr>
            <a:picLocks noChangeAspect="1"/>
          </p:cNvPicPr>
          <p:nvPr/>
        </p:nvPicPr>
        <p:blipFill>
          <a:blip r:embed="rId7"/>
          <a:stretch>
            <a:fillRect/>
          </a:stretch>
        </p:blipFill>
        <p:spPr>
          <a:xfrm>
            <a:off x="3402330" y="3303746"/>
            <a:ext cx="7825621" cy="7825621"/>
          </a:xfrm>
          <a:prstGeom prst="rect">
            <a:avLst/>
          </a:prstGeom>
        </p:spPr>
      </p:pic>
      <p:pic>
        <p:nvPicPr>
          <p:cNvPr id="8" name="Image 5" descr="preencoded.png"/>
          <p:cNvPicPr>
            <a:picLocks noChangeAspect="1"/>
          </p:cNvPicPr>
          <p:nvPr/>
        </p:nvPicPr>
        <p:blipFill>
          <a:blip r:embed="rId8"/>
          <a:stretch>
            <a:fillRect/>
          </a:stretch>
        </p:blipFill>
        <p:spPr>
          <a:xfrm>
            <a:off x="8246745" y="4266009"/>
            <a:ext cx="382667" cy="478393"/>
          </a:xfrm>
          <a:prstGeom prst="rect">
            <a:avLst/>
          </a:prstGeom>
        </p:spPr>
      </p:pic>
      <p:pic>
        <p:nvPicPr>
          <p:cNvPr id="9" name="Image 6" descr="preencoded.png"/>
          <p:cNvPicPr>
            <a:picLocks noChangeAspect="1"/>
          </p:cNvPicPr>
          <p:nvPr/>
        </p:nvPicPr>
        <p:blipFill>
          <a:blip r:embed="rId9"/>
          <a:stretch>
            <a:fillRect/>
          </a:stretch>
        </p:blipFill>
        <p:spPr>
          <a:xfrm>
            <a:off x="3402330" y="3303746"/>
            <a:ext cx="7825621" cy="7825621"/>
          </a:xfrm>
          <a:prstGeom prst="rect">
            <a:avLst/>
          </a:prstGeom>
        </p:spPr>
      </p:pic>
      <p:pic>
        <p:nvPicPr>
          <p:cNvPr id="10" name="Image 7" descr="preencoded.png"/>
          <p:cNvPicPr>
            <a:picLocks noChangeAspect="1"/>
          </p:cNvPicPr>
          <p:nvPr/>
        </p:nvPicPr>
        <p:blipFill>
          <a:blip r:embed="rId10"/>
          <a:stretch>
            <a:fillRect/>
          </a:stretch>
        </p:blipFill>
        <p:spPr>
          <a:xfrm>
            <a:off x="9834920" y="5854184"/>
            <a:ext cx="382667" cy="478393"/>
          </a:xfrm>
          <a:prstGeom prst="rect">
            <a:avLst/>
          </a:prstGeom>
        </p:spPr>
      </p:pic>
      <p:sp>
        <p:nvSpPr>
          <p:cNvPr id="11" name="Text 1"/>
          <p:cNvSpPr/>
          <p:nvPr/>
        </p:nvSpPr>
        <p:spPr>
          <a:xfrm>
            <a:off x="889278" y="3446026"/>
            <a:ext cx="2814518" cy="354330"/>
          </a:xfrm>
          <a:prstGeom prst="rect">
            <a:avLst/>
          </a:prstGeom>
          <a:noFill/>
          <a:ln/>
        </p:spPr>
        <p:txBody>
          <a:bodyPr wrap="none" lIns="0" tIns="0" rIns="0" bIns="0" rtlCol="0" anchor="t"/>
          <a:lstStyle/>
          <a:p>
            <a:pPr marL="0" indent="0" algn="ctr">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1M+ Students</a:t>
            </a:r>
            <a:endParaRPr lang="en-US" sz="2200" dirty="0"/>
          </a:p>
        </p:txBody>
      </p:sp>
      <p:sp>
        <p:nvSpPr>
          <p:cNvPr id="12" name="Text 2"/>
          <p:cNvSpPr/>
          <p:nvPr/>
        </p:nvSpPr>
        <p:spPr>
          <a:xfrm>
            <a:off x="889278" y="3936444"/>
            <a:ext cx="2814518" cy="362903"/>
          </a:xfrm>
          <a:prstGeom prst="rect">
            <a:avLst/>
          </a:prstGeom>
          <a:noFill/>
          <a:ln/>
        </p:spPr>
        <p:txBody>
          <a:bodyPr wrap="non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Using StudyBuddy globally</a:t>
            </a:r>
            <a:endParaRPr lang="en-US" sz="1750" dirty="0"/>
          </a:p>
        </p:txBody>
      </p:sp>
      <p:sp>
        <p:nvSpPr>
          <p:cNvPr id="13" name="Text 3"/>
          <p:cNvSpPr/>
          <p:nvPr/>
        </p:nvSpPr>
        <p:spPr>
          <a:xfrm>
            <a:off x="4316135" y="2175391"/>
            <a:ext cx="2652117" cy="354330"/>
          </a:xfrm>
          <a:prstGeom prst="rect">
            <a:avLst/>
          </a:prstGeom>
          <a:noFill/>
          <a:ln/>
        </p:spPr>
        <p:txBody>
          <a:bodyPr wrap="none" lIns="0" tIns="0" rIns="0" bIns="0" rtlCol="0" anchor="t"/>
          <a:lstStyle/>
          <a:p>
            <a:pPr marL="0" indent="0" algn="ctr">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500+ Universities</a:t>
            </a:r>
            <a:endParaRPr lang="en-US" sz="2200" dirty="0"/>
          </a:p>
        </p:txBody>
      </p:sp>
      <p:sp>
        <p:nvSpPr>
          <p:cNvPr id="14" name="Text 4"/>
          <p:cNvSpPr/>
          <p:nvPr/>
        </p:nvSpPr>
        <p:spPr>
          <a:xfrm>
            <a:off x="4316135" y="2665809"/>
            <a:ext cx="2652117" cy="362903"/>
          </a:xfrm>
          <a:prstGeom prst="rect">
            <a:avLst/>
          </a:prstGeom>
          <a:noFill/>
          <a:ln/>
        </p:spPr>
        <p:txBody>
          <a:bodyPr wrap="non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Institutional partnerships</a:t>
            </a:r>
            <a:endParaRPr lang="en-US" sz="1750" dirty="0"/>
          </a:p>
        </p:txBody>
      </p:sp>
      <p:sp>
        <p:nvSpPr>
          <p:cNvPr id="15" name="Text 5"/>
          <p:cNvSpPr/>
          <p:nvPr/>
        </p:nvSpPr>
        <p:spPr>
          <a:xfrm>
            <a:off x="7720727" y="2041579"/>
            <a:ext cx="2534483" cy="354330"/>
          </a:xfrm>
          <a:prstGeom prst="rect">
            <a:avLst/>
          </a:prstGeom>
          <a:noFill/>
          <a:ln/>
        </p:spPr>
        <p:txBody>
          <a:bodyPr wrap="none" lIns="0" tIns="0" rIns="0" bIns="0" rtlCol="0" anchor="t"/>
          <a:lstStyle/>
          <a:p>
            <a:pPr marL="0" indent="0" algn="ctr">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25% Improvement</a:t>
            </a:r>
            <a:endParaRPr lang="en-US" sz="2200" dirty="0"/>
          </a:p>
        </p:txBody>
      </p:sp>
      <p:sp>
        <p:nvSpPr>
          <p:cNvPr id="16" name="Text 6"/>
          <p:cNvSpPr/>
          <p:nvPr/>
        </p:nvSpPr>
        <p:spPr>
          <a:xfrm>
            <a:off x="7720727" y="2531997"/>
            <a:ext cx="2534483" cy="362903"/>
          </a:xfrm>
          <a:prstGeom prst="rect">
            <a:avLst/>
          </a:prstGeom>
          <a:noFill/>
          <a:ln/>
        </p:spPr>
        <p:txBody>
          <a:bodyPr wrap="non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Transforming  ELL student</a:t>
            </a:r>
          </a:p>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success and  retention</a:t>
            </a:r>
            <a:endParaRPr lang="en-US" sz="1750" dirty="0"/>
          </a:p>
        </p:txBody>
      </p:sp>
      <p:sp>
        <p:nvSpPr>
          <p:cNvPr id="17" name="Text 7"/>
          <p:cNvSpPr/>
          <p:nvPr/>
        </p:nvSpPr>
        <p:spPr>
          <a:xfrm>
            <a:off x="10916126" y="3083123"/>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100+ Languages</a:t>
            </a:r>
            <a:endParaRPr lang="en-US" sz="2200" dirty="0"/>
          </a:p>
        </p:txBody>
      </p:sp>
      <p:sp>
        <p:nvSpPr>
          <p:cNvPr id="18" name="Text 8"/>
          <p:cNvSpPr/>
          <p:nvPr/>
        </p:nvSpPr>
        <p:spPr>
          <a:xfrm>
            <a:off x="10830997" y="3573542"/>
            <a:ext cx="3005614" cy="725805"/>
          </a:xfrm>
          <a:prstGeom prst="rect">
            <a:avLst/>
          </a:prstGeom>
          <a:noFill/>
          <a:ln/>
        </p:spPr>
        <p:txBody>
          <a:bodyPr wrap="square" lIns="0" tIns="0" rIns="0" bIns="0" rtlCol="0" anchor="t"/>
          <a:lstStyle/>
          <a:p>
            <a:pPr marL="0" indent="0" algn="ctr">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Unlocking global access to education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86545" y="581743"/>
            <a:ext cx="5670590" cy="708779"/>
          </a:xfrm>
          <a:prstGeom prst="rect">
            <a:avLst/>
          </a:prstGeom>
          <a:noFill/>
          <a:ln/>
        </p:spPr>
        <p:txBody>
          <a:bodyPr wrap="none" lIns="0" tIns="0" rIns="0" bIns="0" rtlCol="0" anchor="t"/>
          <a:lstStyle/>
          <a:p>
            <a:pPr>
              <a:lnSpc>
                <a:spcPts val="5550"/>
              </a:lnSpc>
            </a:pPr>
            <a:r>
              <a:rPr lang="en-US" sz="4450" dirty="0">
                <a:solidFill>
                  <a:srgbClr val="1B1B27"/>
                </a:solidFill>
                <a:latin typeface="Raleway" pitchFamily="34" charset="0"/>
                <a:ea typeface="Raleway" pitchFamily="34" charset="-122"/>
                <a:cs typeface="Raleway" pitchFamily="34" charset="-120"/>
              </a:rPr>
              <a:t>Our Team</a:t>
            </a:r>
            <a:endParaRPr lang="en-US" sz="4450" dirty="0"/>
          </a:p>
        </p:txBody>
      </p:sp>
      <p:sp>
        <p:nvSpPr>
          <p:cNvPr id="4" name="Text 1"/>
          <p:cNvSpPr/>
          <p:nvPr/>
        </p:nvSpPr>
        <p:spPr>
          <a:xfrm>
            <a:off x="986546" y="5538743"/>
            <a:ext cx="2444778" cy="354330"/>
          </a:xfrm>
          <a:prstGeom prst="rect">
            <a:avLst/>
          </a:prstGeom>
          <a:noFill/>
          <a:ln/>
        </p:spPr>
        <p:txBody>
          <a:bodyPr wrap="none" lIns="0" tIns="0" rIns="0" bIns="0" rtlCol="0" anchor="t"/>
          <a:lstStyle/>
          <a:p>
            <a:pPr algn="ctr">
              <a:lnSpc>
                <a:spcPts val="2750"/>
              </a:lnSpc>
            </a:pPr>
            <a:r>
              <a:rPr lang="en-US" sz="2200" dirty="0">
                <a:solidFill>
                  <a:srgbClr val="3C3939"/>
                </a:solidFill>
                <a:latin typeface="Raleway" pitchFamily="34" charset="0"/>
                <a:ea typeface="Raleway" pitchFamily="34" charset="-122"/>
                <a:cs typeface="Raleway" pitchFamily="34" charset="-120"/>
              </a:rPr>
              <a:t>Pramod K Singh</a:t>
            </a:r>
            <a:endParaRPr lang="en-US" sz="2200" dirty="0"/>
          </a:p>
        </p:txBody>
      </p:sp>
      <p:sp>
        <p:nvSpPr>
          <p:cNvPr id="5" name="Text 2"/>
          <p:cNvSpPr/>
          <p:nvPr/>
        </p:nvSpPr>
        <p:spPr>
          <a:xfrm>
            <a:off x="981914" y="5927683"/>
            <a:ext cx="2449410" cy="362903"/>
          </a:xfrm>
          <a:prstGeom prst="rect">
            <a:avLst/>
          </a:prstGeom>
          <a:noFill/>
          <a:ln/>
        </p:spPr>
        <p:txBody>
          <a:bodyPr wrap="none" lIns="0" tIns="0" rIns="0" bIns="0" rtlCol="0" anchor="t"/>
          <a:lstStyle/>
          <a:p>
            <a:pPr algn="ctr">
              <a:lnSpc>
                <a:spcPts val="2850"/>
              </a:lnSpc>
            </a:pPr>
            <a:r>
              <a:rPr lang="en-US" sz="1750" dirty="0">
                <a:solidFill>
                  <a:srgbClr val="3C3939"/>
                </a:solidFill>
                <a:latin typeface="Roboto" pitchFamily="34" charset="0"/>
                <a:ea typeface="Roboto" pitchFamily="34" charset="-122"/>
                <a:cs typeface="Roboto" pitchFamily="34" charset="-120"/>
              </a:rPr>
              <a:t>Engineering Manager</a:t>
            </a:r>
            <a:endParaRPr lang="en-US" sz="1750" dirty="0"/>
          </a:p>
        </p:txBody>
      </p:sp>
      <p:sp>
        <p:nvSpPr>
          <p:cNvPr id="8" name="Text 4"/>
          <p:cNvSpPr/>
          <p:nvPr/>
        </p:nvSpPr>
        <p:spPr>
          <a:xfrm>
            <a:off x="4241938" y="5538743"/>
            <a:ext cx="2415198" cy="354330"/>
          </a:xfrm>
          <a:prstGeom prst="rect">
            <a:avLst/>
          </a:prstGeom>
          <a:noFill/>
          <a:ln/>
        </p:spPr>
        <p:txBody>
          <a:bodyPr wrap="none" lIns="0" tIns="0" rIns="0" bIns="0" rtlCol="0" anchor="t"/>
          <a:lstStyle/>
          <a:p>
            <a:pPr algn="ctr">
              <a:lnSpc>
                <a:spcPts val="2750"/>
              </a:lnSpc>
            </a:pPr>
            <a:r>
              <a:rPr lang="en-US" sz="2200" dirty="0">
                <a:solidFill>
                  <a:srgbClr val="3C3939"/>
                </a:solidFill>
                <a:latin typeface="Raleway" pitchFamily="34" charset="0"/>
                <a:ea typeface="Raleway" pitchFamily="34" charset="-122"/>
                <a:cs typeface="Raleway" pitchFamily="34" charset="-120"/>
              </a:rPr>
              <a:t>Dhrumil Patel</a:t>
            </a:r>
            <a:endParaRPr lang="en-US" sz="2200" dirty="0"/>
          </a:p>
        </p:txBody>
      </p:sp>
      <p:sp>
        <p:nvSpPr>
          <p:cNvPr id="9" name="Text 5"/>
          <p:cNvSpPr/>
          <p:nvPr/>
        </p:nvSpPr>
        <p:spPr>
          <a:xfrm>
            <a:off x="4241938" y="5927684"/>
            <a:ext cx="2423160" cy="362903"/>
          </a:xfrm>
          <a:prstGeom prst="rect">
            <a:avLst/>
          </a:prstGeom>
          <a:noFill/>
          <a:ln/>
        </p:spPr>
        <p:txBody>
          <a:bodyPr wrap="none" lIns="0" tIns="0" rIns="0" bIns="0" rtlCol="0" anchor="t"/>
          <a:lstStyle/>
          <a:p>
            <a:pPr algn="ctr">
              <a:lnSpc>
                <a:spcPts val="2850"/>
              </a:lnSpc>
            </a:pPr>
            <a:r>
              <a:rPr lang="en-US" sz="1750" dirty="0">
                <a:solidFill>
                  <a:srgbClr val="3C3939"/>
                </a:solidFill>
                <a:latin typeface="Roboto" pitchFamily="34" charset="0"/>
                <a:ea typeface="Roboto" pitchFamily="34" charset="-122"/>
                <a:cs typeface="Roboto" pitchFamily="34" charset="-120"/>
              </a:rPr>
              <a:t>AI/ML Expert</a:t>
            </a:r>
            <a:endParaRPr lang="en-US" sz="1750" dirty="0"/>
          </a:p>
        </p:txBody>
      </p:sp>
      <p:sp>
        <p:nvSpPr>
          <p:cNvPr id="12" name="Text 7"/>
          <p:cNvSpPr/>
          <p:nvPr/>
        </p:nvSpPr>
        <p:spPr>
          <a:xfrm>
            <a:off x="7677929" y="5537624"/>
            <a:ext cx="2441448" cy="354330"/>
          </a:xfrm>
          <a:prstGeom prst="rect">
            <a:avLst/>
          </a:prstGeom>
          <a:noFill/>
          <a:ln/>
        </p:spPr>
        <p:txBody>
          <a:bodyPr wrap="none" lIns="0" tIns="0" rIns="0" bIns="0" rtlCol="0" anchor="t"/>
          <a:lstStyle/>
          <a:p>
            <a:pPr algn="ctr">
              <a:lnSpc>
                <a:spcPts val="2750"/>
              </a:lnSpc>
            </a:pPr>
            <a:r>
              <a:rPr lang="en-US" sz="2200" dirty="0">
                <a:solidFill>
                  <a:srgbClr val="3C3939"/>
                </a:solidFill>
                <a:latin typeface="Raleway" pitchFamily="34" charset="0"/>
                <a:ea typeface="Raleway" pitchFamily="34" charset="-122"/>
                <a:cs typeface="Raleway" pitchFamily="34" charset="-120"/>
              </a:rPr>
              <a:t>Aashish Anand</a:t>
            </a:r>
            <a:endParaRPr lang="en-US" sz="2200" dirty="0"/>
          </a:p>
        </p:txBody>
      </p:sp>
      <p:sp>
        <p:nvSpPr>
          <p:cNvPr id="13" name="Text 8"/>
          <p:cNvSpPr/>
          <p:nvPr/>
        </p:nvSpPr>
        <p:spPr>
          <a:xfrm>
            <a:off x="7677930" y="5927684"/>
            <a:ext cx="2441448" cy="362903"/>
          </a:xfrm>
          <a:prstGeom prst="rect">
            <a:avLst/>
          </a:prstGeom>
          <a:noFill/>
          <a:ln/>
        </p:spPr>
        <p:txBody>
          <a:bodyPr wrap="none" lIns="0" tIns="0" rIns="0" bIns="0" rtlCol="0" anchor="t"/>
          <a:lstStyle/>
          <a:p>
            <a:pPr algn="ctr">
              <a:lnSpc>
                <a:spcPts val="2850"/>
              </a:lnSpc>
            </a:pPr>
            <a:r>
              <a:rPr lang="en-US" sz="1750" dirty="0">
                <a:solidFill>
                  <a:srgbClr val="3C3939"/>
                </a:solidFill>
                <a:latin typeface="Roboto" pitchFamily="34" charset="0"/>
                <a:ea typeface="Roboto" pitchFamily="34" charset="-122"/>
                <a:cs typeface="Roboto" pitchFamily="34" charset="-120"/>
              </a:rPr>
              <a:t>AI/ML Engineer</a:t>
            </a:r>
            <a:endParaRPr lang="en-US" sz="1750" dirty="0"/>
          </a:p>
        </p:txBody>
      </p:sp>
      <p:sp>
        <p:nvSpPr>
          <p:cNvPr id="16" name="Text 7">
            <a:extLst>
              <a:ext uri="{FF2B5EF4-FFF2-40B4-BE49-F238E27FC236}">
                <a16:creationId xmlns:a16="http://schemas.microsoft.com/office/drawing/2014/main" id="{D1F4EBFA-1831-A334-F413-88E78DE36544}"/>
              </a:ext>
            </a:extLst>
          </p:cNvPr>
          <p:cNvSpPr/>
          <p:nvPr/>
        </p:nvSpPr>
        <p:spPr>
          <a:xfrm>
            <a:off x="11062442" y="5567920"/>
            <a:ext cx="2844641" cy="354330"/>
          </a:xfrm>
          <a:prstGeom prst="rect">
            <a:avLst/>
          </a:prstGeom>
          <a:noFill/>
          <a:ln/>
        </p:spPr>
        <p:txBody>
          <a:bodyPr wrap="none" lIns="0" tIns="0" rIns="0" bIns="0" rtlCol="0" anchor="t"/>
          <a:lstStyle/>
          <a:p>
            <a:pPr algn="ctr">
              <a:lnSpc>
                <a:spcPts val="2750"/>
              </a:lnSpc>
            </a:pPr>
            <a:r>
              <a:rPr lang="en-US" sz="2200" dirty="0" err="1">
                <a:solidFill>
                  <a:srgbClr val="3C3939"/>
                </a:solidFill>
                <a:latin typeface="Raleway" pitchFamily="34" charset="0"/>
                <a:ea typeface="Raleway" pitchFamily="34" charset="-122"/>
                <a:cs typeface="Raleway" pitchFamily="34" charset="-120"/>
              </a:rPr>
              <a:t>Abhishiktha</a:t>
            </a:r>
            <a:r>
              <a:rPr lang="en-US" sz="2200" dirty="0">
                <a:solidFill>
                  <a:srgbClr val="3C3939"/>
                </a:solidFill>
                <a:latin typeface="Raleway" pitchFamily="34" charset="0"/>
                <a:ea typeface="Raleway" pitchFamily="34" charset="-122"/>
                <a:cs typeface="Raleway" pitchFamily="34" charset="-120"/>
              </a:rPr>
              <a:t> </a:t>
            </a:r>
            <a:r>
              <a:rPr lang="en-US" sz="2200" dirty="0" err="1">
                <a:solidFill>
                  <a:srgbClr val="3C3939"/>
                </a:solidFill>
                <a:latin typeface="Raleway" pitchFamily="34" charset="0"/>
                <a:ea typeface="Raleway" pitchFamily="34" charset="-122"/>
                <a:cs typeface="Raleway" pitchFamily="34" charset="-120"/>
              </a:rPr>
              <a:t>Valavala</a:t>
            </a:r>
            <a:endParaRPr lang="en-US" sz="2200" dirty="0"/>
          </a:p>
        </p:txBody>
      </p:sp>
      <p:sp>
        <p:nvSpPr>
          <p:cNvPr id="17" name="Text 8">
            <a:extLst>
              <a:ext uri="{FF2B5EF4-FFF2-40B4-BE49-F238E27FC236}">
                <a16:creationId xmlns:a16="http://schemas.microsoft.com/office/drawing/2014/main" id="{29311C9A-C2F8-B208-05D6-E010AF6B39FA}"/>
              </a:ext>
            </a:extLst>
          </p:cNvPr>
          <p:cNvSpPr/>
          <p:nvPr/>
        </p:nvSpPr>
        <p:spPr>
          <a:xfrm>
            <a:off x="11071848" y="5930907"/>
            <a:ext cx="2835235" cy="362903"/>
          </a:xfrm>
          <a:prstGeom prst="rect">
            <a:avLst/>
          </a:prstGeom>
          <a:noFill/>
          <a:ln/>
        </p:spPr>
        <p:txBody>
          <a:bodyPr wrap="none" lIns="0" tIns="0" rIns="0" bIns="0" rtlCol="0" anchor="t"/>
          <a:lstStyle/>
          <a:p>
            <a:pPr algn="ctr">
              <a:lnSpc>
                <a:spcPts val="2850"/>
              </a:lnSpc>
            </a:pPr>
            <a:r>
              <a:rPr lang="en-US" sz="1750" dirty="0">
                <a:solidFill>
                  <a:srgbClr val="3C3939"/>
                </a:solidFill>
                <a:latin typeface="Roboto" pitchFamily="34" charset="0"/>
                <a:ea typeface="Roboto" pitchFamily="34" charset="-122"/>
                <a:cs typeface="Roboto" pitchFamily="34" charset="-120"/>
              </a:rPr>
              <a:t>Development Engineer</a:t>
            </a:r>
            <a:endParaRPr lang="en-US" sz="1750" dirty="0"/>
          </a:p>
        </p:txBody>
      </p:sp>
      <p:pic>
        <p:nvPicPr>
          <p:cNvPr id="19" name="Picture 18" descr="A person with glasses and a beard&#10;&#10;AI-generated content may be incorrect.">
            <a:extLst>
              <a:ext uri="{FF2B5EF4-FFF2-40B4-BE49-F238E27FC236}">
                <a16:creationId xmlns:a16="http://schemas.microsoft.com/office/drawing/2014/main" id="{C2B93556-C7E1-1453-3668-7C86A4AC72F9}"/>
              </a:ext>
            </a:extLst>
          </p:cNvPr>
          <p:cNvPicPr>
            <a:picLocks noChangeAspect="1"/>
          </p:cNvPicPr>
          <p:nvPr/>
        </p:nvPicPr>
        <p:blipFill>
          <a:blip r:embed="rId3"/>
          <a:srcRect l="-1" t="-4137" r="-4137" b="-1"/>
          <a:stretch/>
        </p:blipFill>
        <p:spPr>
          <a:xfrm>
            <a:off x="4241938" y="2716125"/>
            <a:ext cx="2423160" cy="24231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descr="A person wearing a hat and glasses&#10;&#10;AI-generated content may be incorrect.">
            <a:extLst>
              <a:ext uri="{FF2B5EF4-FFF2-40B4-BE49-F238E27FC236}">
                <a16:creationId xmlns:a16="http://schemas.microsoft.com/office/drawing/2014/main" id="{B921B10E-E3B6-BA62-5B78-54C8ECEC94DF}"/>
              </a:ext>
            </a:extLst>
          </p:cNvPr>
          <p:cNvPicPr>
            <a:picLocks noChangeAspect="1"/>
          </p:cNvPicPr>
          <p:nvPr/>
        </p:nvPicPr>
        <p:blipFill>
          <a:blip r:embed="rId4"/>
          <a:stretch>
            <a:fillRect/>
          </a:stretch>
        </p:blipFill>
        <p:spPr>
          <a:xfrm>
            <a:off x="989875" y="2716125"/>
            <a:ext cx="2441448" cy="2441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descr="A person in a suit and tie&#10;&#10;AI-generated content may be incorrect.">
            <a:extLst>
              <a:ext uri="{FF2B5EF4-FFF2-40B4-BE49-F238E27FC236}">
                <a16:creationId xmlns:a16="http://schemas.microsoft.com/office/drawing/2014/main" id="{D8027EA5-A1D8-3FD9-DCF5-2AFCCB97B92C}"/>
              </a:ext>
            </a:extLst>
          </p:cNvPr>
          <p:cNvPicPr>
            <a:picLocks noChangeAspect="1"/>
          </p:cNvPicPr>
          <p:nvPr/>
        </p:nvPicPr>
        <p:blipFill>
          <a:blip r:embed="rId5"/>
          <a:stretch>
            <a:fillRect/>
          </a:stretch>
        </p:blipFill>
        <p:spPr>
          <a:xfrm>
            <a:off x="7677928" y="2732769"/>
            <a:ext cx="2441448" cy="2441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TextBox 24">
            <a:extLst>
              <a:ext uri="{FF2B5EF4-FFF2-40B4-BE49-F238E27FC236}">
                <a16:creationId xmlns:a16="http://schemas.microsoft.com/office/drawing/2014/main" id="{4A2FDD8B-83AF-DF80-25A9-1F11D8C9A808}"/>
              </a:ext>
            </a:extLst>
          </p:cNvPr>
          <p:cNvSpPr txBox="1"/>
          <p:nvPr/>
        </p:nvSpPr>
        <p:spPr>
          <a:xfrm>
            <a:off x="986545" y="1471390"/>
            <a:ext cx="12635650" cy="707886"/>
          </a:xfrm>
          <a:prstGeom prst="rect">
            <a:avLst/>
          </a:prstGeom>
          <a:noFill/>
        </p:spPr>
        <p:txBody>
          <a:bodyPr wrap="square">
            <a:spAutoFit/>
          </a:bodyPr>
          <a:lstStyle/>
          <a:p>
            <a:r>
              <a:rPr lang="en-US" sz="2000" dirty="0">
                <a:solidFill>
                  <a:schemeClr val="bg1">
                    <a:lumMod val="65000"/>
                  </a:schemeClr>
                </a:solidFill>
              </a:rPr>
              <a:t>Comprised of four dedicated individuals with skills spanning AI development, user experience design, and educational technology. We are leveraging the power of AI agents to build a truly accessible educational tool.</a:t>
            </a:r>
          </a:p>
        </p:txBody>
      </p:sp>
      <p:pic>
        <p:nvPicPr>
          <p:cNvPr id="10" name="Picture 9" descr="A person smiling at the camera&#10;&#10;AI-generated content may be incorrect.">
            <a:extLst>
              <a:ext uri="{FF2B5EF4-FFF2-40B4-BE49-F238E27FC236}">
                <a16:creationId xmlns:a16="http://schemas.microsoft.com/office/drawing/2014/main" id="{FFAA2D43-E3CA-361E-E203-CF1DF3297BE3}"/>
              </a:ext>
            </a:extLst>
          </p:cNvPr>
          <p:cNvPicPr>
            <a:picLocks noChangeAspect="1"/>
          </p:cNvPicPr>
          <p:nvPr/>
        </p:nvPicPr>
        <p:blipFill>
          <a:blip r:embed="rId6"/>
          <a:stretch>
            <a:fillRect/>
          </a:stretch>
        </p:blipFill>
        <p:spPr>
          <a:xfrm>
            <a:off x="11132204" y="2694195"/>
            <a:ext cx="2441448" cy="2441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qr code with a few black squares&#10;&#10;AI-generated content may be incorrect.">
            <a:extLst>
              <a:ext uri="{FF2B5EF4-FFF2-40B4-BE49-F238E27FC236}">
                <a16:creationId xmlns:a16="http://schemas.microsoft.com/office/drawing/2014/main" id="{8419D920-1BEC-796A-89A5-70C24C669B05}"/>
              </a:ext>
            </a:extLst>
          </p:cNvPr>
          <p:cNvPicPr>
            <a:picLocks noChangeAspect="1"/>
          </p:cNvPicPr>
          <p:nvPr/>
        </p:nvPicPr>
        <p:blipFill>
          <a:blip r:embed="rId7"/>
          <a:stretch>
            <a:fillRect/>
          </a:stretch>
        </p:blipFill>
        <p:spPr>
          <a:xfrm>
            <a:off x="1515671" y="6432037"/>
            <a:ext cx="1371600" cy="1371600"/>
          </a:xfrm>
          <a:prstGeom prst="rect">
            <a:avLst/>
          </a:prstGeom>
        </p:spPr>
      </p:pic>
      <p:pic>
        <p:nvPicPr>
          <p:cNvPr id="11" name="Picture 10" descr="A qr code on a white background&#10;&#10;AI-generated content may be incorrect.">
            <a:extLst>
              <a:ext uri="{FF2B5EF4-FFF2-40B4-BE49-F238E27FC236}">
                <a16:creationId xmlns:a16="http://schemas.microsoft.com/office/drawing/2014/main" id="{41CBD5CE-D85F-B608-1DF4-DEFA2668BF5B}"/>
              </a:ext>
            </a:extLst>
          </p:cNvPr>
          <p:cNvPicPr>
            <a:picLocks noChangeAspect="1"/>
          </p:cNvPicPr>
          <p:nvPr/>
        </p:nvPicPr>
        <p:blipFill>
          <a:blip r:embed="rId8"/>
          <a:stretch>
            <a:fillRect/>
          </a:stretch>
        </p:blipFill>
        <p:spPr>
          <a:xfrm>
            <a:off x="4763737" y="6420886"/>
            <a:ext cx="1371600" cy="1371600"/>
          </a:xfrm>
          <a:prstGeom prst="rect">
            <a:avLst/>
          </a:prstGeom>
        </p:spPr>
      </p:pic>
      <p:pic>
        <p:nvPicPr>
          <p:cNvPr id="15" name="Picture 14" descr="A qr code on a white background&#10;&#10;AI-generated content may be incorrect.">
            <a:extLst>
              <a:ext uri="{FF2B5EF4-FFF2-40B4-BE49-F238E27FC236}">
                <a16:creationId xmlns:a16="http://schemas.microsoft.com/office/drawing/2014/main" id="{A67D19E2-B01E-7CC6-2D51-EB18B0CDE6E2}"/>
              </a:ext>
            </a:extLst>
          </p:cNvPr>
          <p:cNvPicPr>
            <a:picLocks noChangeAspect="1"/>
          </p:cNvPicPr>
          <p:nvPr/>
        </p:nvPicPr>
        <p:blipFill>
          <a:blip r:embed="rId9"/>
          <a:stretch>
            <a:fillRect/>
          </a:stretch>
        </p:blipFill>
        <p:spPr>
          <a:xfrm>
            <a:off x="11675754" y="6432037"/>
            <a:ext cx="1354347" cy="1371600"/>
          </a:xfrm>
          <a:prstGeom prst="rect">
            <a:avLst/>
          </a:prstGeom>
        </p:spPr>
      </p:pic>
      <p:pic>
        <p:nvPicPr>
          <p:cNvPr id="20" name="Picture 19" descr="A qr code on a white background&#10;&#10;AI-generated content may be incorrect.">
            <a:extLst>
              <a:ext uri="{FF2B5EF4-FFF2-40B4-BE49-F238E27FC236}">
                <a16:creationId xmlns:a16="http://schemas.microsoft.com/office/drawing/2014/main" id="{1952A45B-56B5-35F4-A539-461AD2FB1322}"/>
              </a:ext>
            </a:extLst>
          </p:cNvPr>
          <p:cNvPicPr>
            <a:picLocks noChangeAspect="1"/>
          </p:cNvPicPr>
          <p:nvPr/>
        </p:nvPicPr>
        <p:blipFill>
          <a:blip r:embed="rId10"/>
          <a:stretch>
            <a:fillRect/>
          </a:stretch>
        </p:blipFill>
        <p:spPr>
          <a:xfrm>
            <a:off x="8111463" y="6375122"/>
            <a:ext cx="1574378" cy="14854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5987743" y="614284"/>
            <a:ext cx="8538388" cy="1417558"/>
          </a:xfrm>
          <a:prstGeom prst="rect">
            <a:avLst/>
          </a:prstGeom>
          <a:noFill/>
          <a:ln/>
        </p:spPr>
        <p:txBody>
          <a:bodyPr wrap="square" lIns="0" tIns="0" rIns="0" bIns="0" rtlCol="0" anchor="t"/>
          <a:lstStyle/>
          <a:p>
            <a:pPr marL="0" indent="0" algn="l">
              <a:lnSpc>
                <a:spcPts val="5550"/>
              </a:lnSpc>
              <a:buNone/>
            </a:pPr>
            <a:r>
              <a:rPr lang="en-US" sz="3800" dirty="0">
                <a:solidFill>
                  <a:srgbClr val="091C53"/>
                </a:solidFill>
                <a:latin typeface="Instrument Sans Semi Bold" pitchFamily="34" charset="0"/>
                <a:ea typeface="Instrument Sans Semi Bold" pitchFamily="34" charset="-122"/>
                <a:cs typeface="Instrument Sans Semi Bold" pitchFamily="34" charset="-120"/>
              </a:rPr>
              <a:t>Join Us in Making Learning Accessible to Worldwide Student</a:t>
            </a:r>
            <a:endParaRPr lang="en-US" sz="3800" dirty="0"/>
          </a:p>
        </p:txBody>
      </p:sp>
      <p:sp>
        <p:nvSpPr>
          <p:cNvPr id="4" name="Shape 1"/>
          <p:cNvSpPr/>
          <p:nvPr/>
        </p:nvSpPr>
        <p:spPr>
          <a:xfrm>
            <a:off x="6280190" y="4144566"/>
            <a:ext cx="510302" cy="510302"/>
          </a:xfrm>
          <a:prstGeom prst="roundRect">
            <a:avLst>
              <a:gd name="adj" fmla="val 40005"/>
            </a:avLst>
          </a:prstGeom>
          <a:solidFill>
            <a:srgbClr val="CEE6FD"/>
          </a:solidFill>
          <a:ln/>
        </p:spPr>
        <p:txBody>
          <a:bodyPr/>
          <a:lstStyle/>
          <a:p>
            <a:endParaRPr lang="en-US"/>
          </a:p>
        </p:txBody>
      </p:sp>
      <p:pic>
        <p:nvPicPr>
          <p:cNvPr id="5" name="Image 1" descr="preencoded.png"/>
          <p:cNvPicPr>
            <a:picLocks noChangeAspect="1"/>
          </p:cNvPicPr>
          <p:nvPr/>
        </p:nvPicPr>
        <p:blipFill>
          <a:blip r:embed="rId3"/>
          <a:stretch>
            <a:fillRect/>
          </a:stretch>
        </p:blipFill>
        <p:spPr>
          <a:xfrm>
            <a:off x="6365260" y="4187071"/>
            <a:ext cx="340162" cy="425291"/>
          </a:xfrm>
          <a:prstGeom prst="rect">
            <a:avLst/>
          </a:prstGeom>
        </p:spPr>
      </p:pic>
      <p:sp>
        <p:nvSpPr>
          <p:cNvPr id="6" name="Text 2"/>
          <p:cNvSpPr/>
          <p:nvPr/>
        </p:nvSpPr>
        <p:spPr>
          <a:xfrm>
            <a:off x="7017306" y="41445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Partner With Us</a:t>
            </a:r>
            <a:endParaRPr lang="en-US" sz="2200" dirty="0"/>
          </a:p>
        </p:txBody>
      </p:sp>
      <p:sp>
        <p:nvSpPr>
          <p:cNvPr id="7" name="Text 3"/>
          <p:cNvSpPr/>
          <p:nvPr/>
        </p:nvSpPr>
        <p:spPr>
          <a:xfrm>
            <a:off x="7017306" y="4634984"/>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Pilot program for your institution</a:t>
            </a:r>
            <a:endParaRPr lang="en-US" sz="1750" dirty="0"/>
          </a:p>
        </p:txBody>
      </p:sp>
      <p:sp>
        <p:nvSpPr>
          <p:cNvPr id="8" name="Shape 4"/>
          <p:cNvSpPr/>
          <p:nvPr/>
        </p:nvSpPr>
        <p:spPr>
          <a:xfrm>
            <a:off x="10171867" y="4144566"/>
            <a:ext cx="510302" cy="510302"/>
          </a:xfrm>
          <a:prstGeom prst="roundRect">
            <a:avLst>
              <a:gd name="adj" fmla="val 40005"/>
            </a:avLst>
          </a:prstGeom>
          <a:solidFill>
            <a:srgbClr val="CEE6FD"/>
          </a:solidFill>
          <a:ln/>
        </p:spPr>
        <p:txBody>
          <a:bodyPr/>
          <a:lstStyle/>
          <a:p>
            <a:endParaRPr lang="en-US"/>
          </a:p>
        </p:txBody>
      </p:sp>
      <p:pic>
        <p:nvPicPr>
          <p:cNvPr id="9" name="Image 2" descr="preencoded.png"/>
          <p:cNvPicPr>
            <a:picLocks noChangeAspect="1"/>
          </p:cNvPicPr>
          <p:nvPr/>
        </p:nvPicPr>
        <p:blipFill>
          <a:blip r:embed="rId4"/>
          <a:stretch>
            <a:fillRect/>
          </a:stretch>
        </p:blipFill>
        <p:spPr>
          <a:xfrm>
            <a:off x="10256937" y="4187071"/>
            <a:ext cx="340162" cy="425291"/>
          </a:xfrm>
          <a:prstGeom prst="rect">
            <a:avLst/>
          </a:prstGeom>
        </p:spPr>
      </p:pic>
      <p:sp>
        <p:nvSpPr>
          <p:cNvPr id="10" name="Text 5"/>
          <p:cNvSpPr/>
          <p:nvPr/>
        </p:nvSpPr>
        <p:spPr>
          <a:xfrm>
            <a:off x="10908983" y="4144566"/>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Investment Opportunities</a:t>
            </a:r>
            <a:endParaRPr lang="en-US" sz="2200" dirty="0"/>
          </a:p>
        </p:txBody>
      </p:sp>
      <p:sp>
        <p:nvSpPr>
          <p:cNvPr id="11" name="Text 6"/>
          <p:cNvSpPr/>
          <p:nvPr/>
        </p:nvSpPr>
        <p:spPr>
          <a:xfrm>
            <a:off x="10908983" y="4989314"/>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Join our mission to transform education</a:t>
            </a:r>
            <a:endParaRPr lang="en-US" sz="1750" dirty="0"/>
          </a:p>
        </p:txBody>
      </p:sp>
      <p:sp>
        <p:nvSpPr>
          <p:cNvPr id="12" name="Shape 7"/>
          <p:cNvSpPr/>
          <p:nvPr/>
        </p:nvSpPr>
        <p:spPr>
          <a:xfrm>
            <a:off x="6280190" y="5720834"/>
            <a:ext cx="510302" cy="510302"/>
          </a:xfrm>
          <a:prstGeom prst="roundRect">
            <a:avLst>
              <a:gd name="adj" fmla="val 40005"/>
            </a:avLst>
          </a:prstGeom>
          <a:solidFill>
            <a:srgbClr val="CEE6FD"/>
          </a:solidFill>
          <a:ln/>
        </p:spPr>
        <p:txBody>
          <a:bodyPr/>
          <a:lstStyle/>
          <a:p>
            <a:endParaRPr lang="en-US"/>
          </a:p>
        </p:txBody>
      </p:sp>
      <p:pic>
        <p:nvPicPr>
          <p:cNvPr id="13" name="Image 3" descr="preencoded.png"/>
          <p:cNvPicPr>
            <a:picLocks noChangeAspect="1"/>
          </p:cNvPicPr>
          <p:nvPr/>
        </p:nvPicPr>
        <p:blipFill>
          <a:blip r:embed="rId5"/>
          <a:stretch>
            <a:fillRect/>
          </a:stretch>
        </p:blipFill>
        <p:spPr>
          <a:xfrm>
            <a:off x="6365260" y="5763339"/>
            <a:ext cx="340162" cy="425291"/>
          </a:xfrm>
          <a:prstGeom prst="rect">
            <a:avLst/>
          </a:prstGeom>
        </p:spPr>
      </p:pic>
      <p:sp>
        <p:nvSpPr>
          <p:cNvPr id="14" name="Text 8"/>
          <p:cNvSpPr/>
          <p:nvPr/>
        </p:nvSpPr>
        <p:spPr>
          <a:xfrm>
            <a:off x="7017306" y="57208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Contact</a:t>
            </a:r>
            <a:endParaRPr lang="en-US" sz="2200" dirty="0"/>
          </a:p>
        </p:txBody>
      </p:sp>
      <p:sp>
        <p:nvSpPr>
          <p:cNvPr id="15" name="Text 9"/>
          <p:cNvSpPr/>
          <p:nvPr/>
        </p:nvSpPr>
        <p:spPr>
          <a:xfrm>
            <a:off x="7017306" y="6211253"/>
            <a:ext cx="681930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23" name="TextBox 22">
            <a:extLst>
              <a:ext uri="{FF2B5EF4-FFF2-40B4-BE49-F238E27FC236}">
                <a16:creationId xmlns:a16="http://schemas.microsoft.com/office/drawing/2014/main" id="{D9AB9F6E-6EB3-97E0-FDC8-D2CF4657E6CB}"/>
              </a:ext>
            </a:extLst>
          </p:cNvPr>
          <p:cNvSpPr txBox="1"/>
          <p:nvPr/>
        </p:nvSpPr>
        <p:spPr>
          <a:xfrm>
            <a:off x="5987743" y="2279909"/>
            <a:ext cx="8159710" cy="1384995"/>
          </a:xfrm>
          <a:prstGeom prst="rect">
            <a:avLst/>
          </a:prstGeom>
          <a:noFill/>
        </p:spPr>
        <p:txBody>
          <a:bodyPr wrap="square">
            <a:spAutoFit/>
          </a:bodyPr>
          <a:lstStyle/>
          <a:p>
            <a:r>
              <a:rPr lang="en-US" sz="2800" dirty="0"/>
              <a:t>Be part of the language equality movement that transforms education and opens doors for students everywhere. Contact us to get involved.</a:t>
            </a:r>
          </a:p>
        </p:txBody>
      </p:sp>
      <p:pic>
        <p:nvPicPr>
          <p:cNvPr id="18" name="Picture 17" descr="A close-up of a qr code&#10;&#10;AI-generated content may be incorrect.">
            <a:extLst>
              <a:ext uri="{FF2B5EF4-FFF2-40B4-BE49-F238E27FC236}">
                <a16:creationId xmlns:a16="http://schemas.microsoft.com/office/drawing/2014/main" id="{BC088BD9-5AAB-C84D-186C-4B6B032EBC69}"/>
              </a:ext>
            </a:extLst>
          </p:cNvPr>
          <p:cNvPicPr>
            <a:picLocks noChangeAspect="1"/>
          </p:cNvPicPr>
          <p:nvPr/>
        </p:nvPicPr>
        <p:blipFill>
          <a:blip r:embed="rId6"/>
          <a:stretch>
            <a:fillRect/>
          </a:stretch>
        </p:blipFill>
        <p:spPr>
          <a:xfrm>
            <a:off x="6928098" y="6211253"/>
            <a:ext cx="1691796" cy="1691796"/>
          </a:xfrm>
          <a:prstGeom prst="rect">
            <a:avLst/>
          </a:prstGeom>
        </p:spPr>
      </p:pic>
      <p:pic>
        <p:nvPicPr>
          <p:cNvPr id="20" name="Picture 19" descr="A qr code with a few squares&#10;&#10;AI-generated content may be incorrect.">
            <a:extLst>
              <a:ext uri="{FF2B5EF4-FFF2-40B4-BE49-F238E27FC236}">
                <a16:creationId xmlns:a16="http://schemas.microsoft.com/office/drawing/2014/main" id="{741F47E4-7F47-AE8F-D9F0-B2AC40DD550B}"/>
              </a:ext>
            </a:extLst>
          </p:cNvPr>
          <p:cNvPicPr>
            <a:picLocks noChangeAspect="1"/>
          </p:cNvPicPr>
          <p:nvPr/>
        </p:nvPicPr>
        <p:blipFill>
          <a:blip r:embed="rId7"/>
          <a:stretch>
            <a:fillRect/>
          </a:stretch>
        </p:blipFill>
        <p:spPr>
          <a:xfrm>
            <a:off x="8852165" y="6188630"/>
            <a:ext cx="1691797" cy="1691797"/>
          </a:xfrm>
          <a:prstGeom prst="rect">
            <a:avLst/>
          </a:prstGeom>
        </p:spPr>
      </p:pic>
      <p:pic>
        <p:nvPicPr>
          <p:cNvPr id="22" name="Picture 21" descr="A close-up of a qr code&#10;&#10;AI-generated content may be incorrect.">
            <a:extLst>
              <a:ext uri="{FF2B5EF4-FFF2-40B4-BE49-F238E27FC236}">
                <a16:creationId xmlns:a16="http://schemas.microsoft.com/office/drawing/2014/main" id="{8F78FE11-B32E-7890-A914-162EA24EE493}"/>
              </a:ext>
            </a:extLst>
          </p:cNvPr>
          <p:cNvPicPr>
            <a:picLocks noChangeAspect="1"/>
          </p:cNvPicPr>
          <p:nvPr/>
        </p:nvPicPr>
        <p:blipFill>
          <a:blip r:embed="rId8"/>
          <a:stretch>
            <a:fillRect/>
          </a:stretch>
        </p:blipFill>
        <p:spPr>
          <a:xfrm>
            <a:off x="10770267" y="6188629"/>
            <a:ext cx="1691797" cy="1691797"/>
          </a:xfrm>
          <a:prstGeom prst="rect">
            <a:avLst/>
          </a:prstGeom>
        </p:spPr>
      </p:pic>
      <p:pic>
        <p:nvPicPr>
          <p:cNvPr id="27" name="Picture 26" descr="A qr code with many squares&#10;&#10;AI-generated content may be incorrect.">
            <a:extLst>
              <a:ext uri="{FF2B5EF4-FFF2-40B4-BE49-F238E27FC236}">
                <a16:creationId xmlns:a16="http://schemas.microsoft.com/office/drawing/2014/main" id="{264A4D18-8AAA-D65D-B8ED-1322EE96D376}"/>
              </a:ext>
            </a:extLst>
          </p:cNvPr>
          <p:cNvPicPr>
            <a:picLocks noChangeAspect="1"/>
          </p:cNvPicPr>
          <p:nvPr/>
        </p:nvPicPr>
        <p:blipFill>
          <a:blip r:embed="rId9"/>
          <a:stretch>
            <a:fillRect/>
          </a:stretch>
        </p:blipFill>
        <p:spPr>
          <a:xfrm>
            <a:off x="12688369" y="6188630"/>
            <a:ext cx="1691797" cy="1691797"/>
          </a:xfrm>
          <a:prstGeom prst="rect">
            <a:avLst/>
          </a:prstGeom>
        </p:spPr>
      </p:pic>
      <p:pic>
        <p:nvPicPr>
          <p:cNvPr id="17" name="Picture 16" descr="A group of people with headphones&#10;&#10;Description automatically generated">
            <a:extLst>
              <a:ext uri="{FF2B5EF4-FFF2-40B4-BE49-F238E27FC236}">
                <a16:creationId xmlns:a16="http://schemas.microsoft.com/office/drawing/2014/main" id="{7CE0405F-BA16-3868-47BA-5E1AA4AB18A1}"/>
              </a:ext>
            </a:extLst>
          </p:cNvPr>
          <p:cNvPicPr>
            <a:picLocks noChangeAspect="1"/>
          </p:cNvPicPr>
          <p:nvPr/>
        </p:nvPicPr>
        <p:blipFill>
          <a:blip r:embed="rId10"/>
          <a:stretch>
            <a:fillRect/>
          </a:stretch>
        </p:blipFill>
        <p:spPr>
          <a:xfrm>
            <a:off x="243480" y="1354752"/>
            <a:ext cx="5521324" cy="55200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A8B86E6-8BDF-0399-7658-700855EDF449}"/>
              </a:ext>
            </a:extLst>
          </p:cNvPr>
          <p:cNvSpPr txBox="1">
            <a:spLocks/>
          </p:cNvSpPr>
          <p:nvPr/>
        </p:nvSpPr>
        <p:spPr>
          <a:xfrm>
            <a:off x="965606" y="963546"/>
            <a:ext cx="5973571" cy="1744861"/>
          </a:xfr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spcAft>
                <a:spcPts val="600"/>
              </a:spcAft>
            </a:pPr>
            <a:r>
              <a:rPr lang="en-US" sz="4300" kern="1200" dirty="0">
                <a:solidFill>
                  <a:schemeClr val="tx2"/>
                </a:solidFill>
                <a:latin typeface="+mj-lt"/>
                <a:ea typeface="+mj-ea"/>
                <a:cs typeface="+mj-cs"/>
              </a:rPr>
              <a:t>A </a:t>
            </a:r>
            <a:r>
              <a:rPr lang="en-US" sz="4450" dirty="0">
                <a:solidFill>
                  <a:srgbClr val="091C53"/>
                </a:solidFill>
                <a:latin typeface="Instrument Sans Semi Bold" pitchFamily="34" charset="0"/>
              </a:rPr>
              <a:t>Question</a:t>
            </a:r>
            <a:r>
              <a:rPr lang="en-US" sz="4300" kern="1200" dirty="0">
                <a:solidFill>
                  <a:schemeClr val="tx2"/>
                </a:solidFill>
                <a:latin typeface="+mj-lt"/>
                <a:ea typeface="+mj-ea"/>
                <a:cs typeface="+mj-cs"/>
              </a:rPr>
              <a:t> That </a:t>
            </a:r>
            <a:r>
              <a:rPr lang="en-US" sz="4450" dirty="0">
                <a:solidFill>
                  <a:srgbClr val="091C53"/>
                </a:solidFill>
                <a:latin typeface="Instrument Sans Semi Bold" pitchFamily="34" charset="0"/>
              </a:rPr>
              <a:t>Sparked</a:t>
            </a:r>
            <a:r>
              <a:rPr lang="en-US" sz="4300" kern="1200" dirty="0">
                <a:solidFill>
                  <a:schemeClr val="tx2"/>
                </a:solidFill>
                <a:latin typeface="+mj-lt"/>
                <a:ea typeface="+mj-ea"/>
                <a:cs typeface="+mj-cs"/>
              </a:rPr>
              <a:t> a </a:t>
            </a:r>
            <a:r>
              <a:rPr lang="en-US" sz="4450" dirty="0">
                <a:solidFill>
                  <a:srgbClr val="091C53"/>
                </a:solidFill>
                <a:latin typeface="Instrument Sans Semi Bold" pitchFamily="34" charset="0"/>
              </a:rPr>
              <a:t>Movement</a:t>
            </a:r>
          </a:p>
        </p:txBody>
      </p:sp>
      <p:sp>
        <p:nvSpPr>
          <p:cNvPr id="3" name="Content Placeholder 2">
            <a:extLst>
              <a:ext uri="{FF2B5EF4-FFF2-40B4-BE49-F238E27FC236}">
                <a16:creationId xmlns:a16="http://schemas.microsoft.com/office/drawing/2014/main" id="{AE9DFAA8-CFCF-1406-E843-647EAF689636}"/>
              </a:ext>
            </a:extLst>
          </p:cNvPr>
          <p:cNvSpPr>
            <a:spLocks noGrp="1"/>
          </p:cNvSpPr>
          <p:nvPr>
            <p:ph idx="4294967295"/>
          </p:nvPr>
        </p:nvSpPr>
        <p:spPr>
          <a:xfrm>
            <a:off x="965606" y="2906018"/>
            <a:ext cx="5973094" cy="4367147"/>
          </a:xfrm>
        </p:spPr>
        <p:txBody>
          <a:bodyPr vert="horz" lIns="91440" tIns="45720" rIns="91440" bIns="45720" rtlCol="0" anchor="ctr">
            <a:normAutofit/>
          </a:bodyPr>
          <a:lstStyle/>
          <a:p>
            <a:pPr marL="0" indent="0">
              <a:lnSpc>
                <a:spcPct val="90000"/>
              </a:lnSpc>
              <a:buNone/>
            </a:pPr>
            <a:r>
              <a:rPr lang="en-US" sz="2400" b="1" i="0" dirty="0">
                <a:solidFill>
                  <a:schemeClr val="tx2"/>
                </a:solidFill>
                <a:effectLst/>
              </a:rPr>
              <a:t>“ </a:t>
            </a:r>
            <a:r>
              <a:rPr lang="en-US" sz="2400" dirty="0">
                <a:solidFill>
                  <a:srgbClr val="1E3063"/>
                </a:solidFill>
                <a:latin typeface="Instrument Sans Medium" pitchFamily="34" charset="0"/>
              </a:rPr>
              <a:t>What if </a:t>
            </a:r>
            <a:r>
              <a:rPr lang="en-US" dirty="0">
                <a:solidFill>
                  <a:srgbClr val="1E3063"/>
                </a:solidFill>
                <a:latin typeface="Instrument Sans Medium" pitchFamily="34" charset="0"/>
              </a:rPr>
              <a:t>AI</a:t>
            </a:r>
            <a:r>
              <a:rPr lang="en-US" sz="2400" dirty="0">
                <a:solidFill>
                  <a:srgbClr val="1E3063"/>
                </a:solidFill>
                <a:latin typeface="Instrument Sans Medium" pitchFamily="34" charset="0"/>
              </a:rPr>
              <a:t> could be </a:t>
            </a:r>
            <a:r>
              <a:rPr lang="en-US" dirty="0">
                <a:solidFill>
                  <a:srgbClr val="1E3063"/>
                </a:solidFill>
                <a:latin typeface="Instrument Sans Medium" pitchFamily="34" charset="0"/>
              </a:rPr>
              <a:t>a real-time bridge </a:t>
            </a:r>
            <a:r>
              <a:rPr lang="en-US" sz="2400" dirty="0">
                <a:solidFill>
                  <a:srgbClr val="1E3063"/>
                </a:solidFill>
                <a:latin typeface="Instrument Sans Medium" pitchFamily="34" charset="0"/>
              </a:rPr>
              <a:t>between </a:t>
            </a:r>
            <a:r>
              <a:rPr lang="en-US" dirty="0">
                <a:solidFill>
                  <a:srgbClr val="1E3063"/>
                </a:solidFill>
                <a:latin typeface="Instrument Sans Medium" pitchFamily="34" charset="0"/>
              </a:rPr>
              <a:t>students</a:t>
            </a:r>
            <a:r>
              <a:rPr lang="en-US" sz="2400" dirty="0">
                <a:solidFill>
                  <a:srgbClr val="1E3063"/>
                </a:solidFill>
                <a:latin typeface="Instrument Sans Medium" pitchFamily="34" charset="0"/>
              </a:rPr>
              <a:t> and the </a:t>
            </a:r>
            <a:r>
              <a:rPr lang="en-US" dirty="0">
                <a:solidFill>
                  <a:srgbClr val="1E3063"/>
                </a:solidFill>
                <a:latin typeface="Instrument Sans Medium" pitchFamily="34" charset="0"/>
              </a:rPr>
              <a:t>knowledge</a:t>
            </a:r>
            <a:r>
              <a:rPr lang="en-US" sz="2400" dirty="0">
                <a:solidFill>
                  <a:srgbClr val="1E3063"/>
                </a:solidFill>
                <a:latin typeface="Instrument Sans Medium" pitchFamily="34" charset="0"/>
              </a:rPr>
              <a:t> being </a:t>
            </a:r>
            <a:r>
              <a:rPr lang="en-US" sz="2800" dirty="0">
                <a:solidFill>
                  <a:srgbClr val="1E3063"/>
                </a:solidFill>
                <a:latin typeface="Instrument Sans Medium" pitchFamily="34" charset="0"/>
              </a:rPr>
              <a:t>shared</a:t>
            </a:r>
            <a:r>
              <a:rPr lang="en-US" sz="2400" dirty="0">
                <a:solidFill>
                  <a:srgbClr val="1E3063"/>
                </a:solidFill>
                <a:latin typeface="Instrument Sans Medium" pitchFamily="34" charset="0"/>
              </a:rPr>
              <a:t> in the </a:t>
            </a:r>
            <a:r>
              <a:rPr lang="en-US" dirty="0">
                <a:solidFill>
                  <a:srgbClr val="1E3063"/>
                </a:solidFill>
                <a:latin typeface="Instrument Sans Medium" pitchFamily="34" charset="0"/>
              </a:rPr>
              <a:t>classroom</a:t>
            </a:r>
            <a:r>
              <a:rPr lang="en-US" sz="2400" dirty="0">
                <a:solidFill>
                  <a:srgbClr val="1E3063"/>
                </a:solidFill>
                <a:latin typeface="Instrument Sans Medium" pitchFamily="34" charset="0"/>
              </a:rPr>
              <a:t>? </a:t>
            </a:r>
            <a:r>
              <a:rPr lang="en-US" sz="2400" b="1" dirty="0">
                <a:solidFill>
                  <a:schemeClr val="tx2"/>
                </a:solidFill>
              </a:rPr>
              <a:t>”</a:t>
            </a:r>
            <a:endParaRPr lang="en-US" sz="2400" dirty="0">
              <a:solidFill>
                <a:schemeClr val="tx2"/>
              </a:solidFill>
            </a:endParaRPr>
          </a:p>
        </p:txBody>
      </p:sp>
      <p:grpSp>
        <p:nvGrpSpPr>
          <p:cNvPr id="15" name="Group 14">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43876" y="0"/>
            <a:ext cx="6986524" cy="8022320"/>
            <a:chOff x="6357228" y="0"/>
            <a:chExt cx="5822103" cy="6685267"/>
          </a:xfrm>
        </p:grpSpPr>
        <p:sp>
          <p:nvSpPr>
            <p:cNvPr id="16" name="Freeform: Shape 15">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descr="Customer Review">
            <a:extLst>
              <a:ext uri="{FF2B5EF4-FFF2-40B4-BE49-F238E27FC236}">
                <a16:creationId xmlns:a16="http://schemas.microsoft.com/office/drawing/2014/main" id="{363766A6-3BA0-45B8-8B1D-90DBA172CF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6070" y="1954906"/>
            <a:ext cx="4344026" cy="4344026"/>
          </a:xfrm>
          <a:prstGeom prst="rect">
            <a:avLst/>
          </a:prstGeom>
        </p:spPr>
      </p:pic>
    </p:spTree>
    <p:extLst>
      <p:ext uri="{BB962C8B-B14F-4D97-AF65-F5344CB8AC3E}">
        <p14:creationId xmlns:p14="http://schemas.microsoft.com/office/powerpoint/2010/main" val="132082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289895"/>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Empowering Students to Overcome Language Barriers</a:t>
            </a:r>
            <a:endParaRPr lang="en-US" sz="4450" dirty="0"/>
          </a:p>
        </p:txBody>
      </p:sp>
      <p:sp>
        <p:nvSpPr>
          <p:cNvPr id="4" name="Text 1"/>
          <p:cNvSpPr/>
          <p:nvPr/>
        </p:nvSpPr>
        <p:spPr>
          <a:xfrm>
            <a:off x="6280189" y="489145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rPr>
              <a:t>Live</a:t>
            </a:r>
            <a:r>
              <a:rPr lang="en-US" sz="1600" dirty="0"/>
              <a:t> </a:t>
            </a:r>
            <a:r>
              <a:rPr lang="en-US" sz="1750" dirty="0">
                <a:solidFill>
                  <a:srgbClr val="1E3063"/>
                </a:solidFill>
                <a:latin typeface="Instrument Sans Medium" pitchFamily="34" charset="0"/>
              </a:rPr>
              <a:t>translation of teacher speech into students' preferred languages</a:t>
            </a:r>
          </a:p>
        </p:txBody>
      </p:sp>
      <p:sp>
        <p:nvSpPr>
          <p:cNvPr id="5" name="Text 2"/>
          <p:cNvSpPr/>
          <p:nvPr/>
        </p:nvSpPr>
        <p:spPr>
          <a:xfrm>
            <a:off x="6280190" y="426886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Transforming education through AI-powered language support</a:t>
            </a:r>
            <a:endParaRPr lang="en-US" sz="1750" dirty="0"/>
          </a:p>
        </p:txBody>
      </p:sp>
      <p:sp>
        <p:nvSpPr>
          <p:cNvPr id="7" name="Text 4"/>
          <p:cNvSpPr/>
          <p:nvPr/>
        </p:nvSpPr>
        <p:spPr>
          <a:xfrm>
            <a:off x="6399609" y="5917168"/>
            <a:ext cx="12394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Instrument Sans Medium" pitchFamily="34" charset="0"/>
              </a:rPr>
              <a:t>S</a:t>
            </a:r>
            <a:endParaRPr lang="en-US" sz="750" dirty="0"/>
          </a:p>
        </p:txBody>
      </p:sp>
      <p:sp>
        <p:nvSpPr>
          <p:cNvPr id="8" name="Text 5"/>
          <p:cNvSpPr/>
          <p:nvPr/>
        </p:nvSpPr>
        <p:spPr>
          <a:xfrm>
            <a:off x="6280190" y="5520333"/>
            <a:ext cx="6432200" cy="396835"/>
          </a:xfrm>
          <a:prstGeom prst="rect">
            <a:avLst/>
          </a:prstGeom>
          <a:noFill/>
          <a:ln/>
        </p:spPr>
        <p:txBody>
          <a:bodyPr wrap="none" lIns="0" tIns="0" rIns="0" bIns="0" rtlCol="0" anchor="t"/>
          <a:lstStyle/>
          <a:p>
            <a:pPr marL="0" indent="0" algn="l">
              <a:lnSpc>
                <a:spcPts val="3100"/>
              </a:lnSpc>
              <a:buNone/>
            </a:pPr>
            <a:r>
              <a:rPr lang="en-US" sz="1750" dirty="0">
                <a:solidFill>
                  <a:srgbClr val="1E3063"/>
                </a:solidFill>
                <a:latin typeface="Instrument Sans Medium" pitchFamily="34" charset="0"/>
              </a:rPr>
              <a:t>Real-time</a:t>
            </a:r>
            <a:r>
              <a:rPr lang="en-US" sz="2400" dirty="0"/>
              <a:t> </a:t>
            </a:r>
            <a:r>
              <a:rPr lang="en-US" sz="1750" dirty="0">
                <a:solidFill>
                  <a:srgbClr val="1E3063"/>
                </a:solidFill>
                <a:latin typeface="Instrument Sans Medium" pitchFamily="34" charset="0"/>
              </a:rPr>
              <a:t>subtitling and note-taking in multiple languages</a:t>
            </a:r>
          </a:p>
        </p:txBody>
      </p:sp>
      <p:sp>
        <p:nvSpPr>
          <p:cNvPr id="9" name="TextBox 8">
            <a:extLst>
              <a:ext uri="{FF2B5EF4-FFF2-40B4-BE49-F238E27FC236}">
                <a16:creationId xmlns:a16="http://schemas.microsoft.com/office/drawing/2014/main" id="{86BA81C6-AB69-B816-E614-6A460CC98B68}"/>
              </a:ext>
            </a:extLst>
          </p:cNvPr>
          <p:cNvSpPr txBox="1"/>
          <p:nvPr/>
        </p:nvSpPr>
        <p:spPr>
          <a:xfrm>
            <a:off x="6179829" y="6183143"/>
            <a:ext cx="7315200" cy="369332"/>
          </a:xfrm>
          <a:prstGeom prst="rect">
            <a:avLst/>
          </a:prstGeom>
          <a:noFill/>
        </p:spPr>
        <p:txBody>
          <a:bodyPr wrap="square">
            <a:spAutoFit/>
          </a:bodyPr>
          <a:lstStyle/>
          <a:p>
            <a:r>
              <a:rPr lang="en-US" sz="1750" dirty="0">
                <a:solidFill>
                  <a:srgbClr val="1E3063"/>
                </a:solidFill>
                <a:latin typeface="Instrument Sans Medium" pitchFamily="34" charset="0"/>
              </a:rPr>
              <a:t>Support for students from multilingual and immigrant backgrounds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82537"/>
            <a:ext cx="12544901" cy="708779"/>
          </a:xfrm>
          <a:prstGeom prst="rect">
            <a:avLst/>
          </a:prstGeom>
          <a:noFill/>
          <a:ln/>
        </p:spPr>
        <p:txBody>
          <a:bodyPr wrap="non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The Challenge: Visual and Verbal Content Gaps</a:t>
            </a:r>
            <a:endParaRPr lang="en-US" sz="4450" dirty="0"/>
          </a:p>
        </p:txBody>
      </p:sp>
      <p:sp>
        <p:nvSpPr>
          <p:cNvPr id="3" name="Text 1"/>
          <p:cNvSpPr/>
          <p:nvPr/>
        </p:nvSpPr>
        <p:spPr>
          <a:xfrm>
            <a:off x="793790" y="2659017"/>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91C53"/>
                </a:solidFill>
                <a:latin typeface="Instrument Sans Semi Bold" pitchFamily="34" charset="0"/>
                <a:ea typeface="Instrument Sans Semi Bold" pitchFamily="34" charset="-122"/>
                <a:cs typeface="Instrument Sans Semi Bold" pitchFamily="34" charset="-120"/>
              </a:rPr>
              <a:t>Missing Information</a:t>
            </a:r>
            <a:endParaRPr lang="en-US" sz="2800" dirty="0"/>
          </a:p>
        </p:txBody>
      </p:sp>
      <p:sp>
        <p:nvSpPr>
          <p:cNvPr id="4" name="Text 2"/>
          <p:cNvSpPr/>
          <p:nvPr/>
        </p:nvSpPr>
        <p:spPr>
          <a:xfrm>
            <a:off x="793789" y="3240161"/>
            <a:ext cx="4168503"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Students miss key lecture and whiteboard content. 65% struggle with verbal-only lessons.</a:t>
            </a:r>
            <a:endParaRPr lang="en-US" sz="2000" dirty="0"/>
          </a:p>
        </p:txBody>
      </p:sp>
      <p:sp>
        <p:nvSpPr>
          <p:cNvPr id="5" name="Text 3"/>
          <p:cNvSpPr/>
          <p:nvPr/>
        </p:nvSpPr>
        <p:spPr>
          <a:xfrm>
            <a:off x="5332928" y="2659017"/>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91C53"/>
                </a:solidFill>
                <a:latin typeface="Instrument Sans Semi Bold" pitchFamily="34" charset="0"/>
                <a:ea typeface="Instrument Sans Semi Bold" pitchFamily="34" charset="-122"/>
                <a:cs typeface="Instrument Sans Semi Bold" pitchFamily="34" charset="-120"/>
              </a:rPr>
              <a:t>Slow Methods</a:t>
            </a:r>
            <a:endParaRPr lang="en-US" sz="2800" dirty="0"/>
          </a:p>
        </p:txBody>
      </p:sp>
      <p:sp>
        <p:nvSpPr>
          <p:cNvPr id="6" name="Text 4"/>
          <p:cNvSpPr/>
          <p:nvPr/>
        </p:nvSpPr>
        <p:spPr>
          <a:xfrm>
            <a:off x="5332928" y="3240161"/>
            <a:ext cx="3978116"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Note-taking and translation lag behind lectures. 70% of non-native speakers can’t keep up.</a:t>
            </a:r>
            <a:endParaRPr lang="en-US" sz="2000" dirty="0"/>
          </a:p>
        </p:txBody>
      </p:sp>
      <p:sp>
        <p:nvSpPr>
          <p:cNvPr id="7" name="Text 5"/>
          <p:cNvSpPr/>
          <p:nvPr/>
        </p:nvSpPr>
        <p:spPr>
          <a:xfrm>
            <a:off x="9872067" y="2659017"/>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091C53"/>
                </a:solidFill>
                <a:latin typeface="Instrument Sans Semi Bold" pitchFamily="34" charset="0"/>
                <a:ea typeface="Instrument Sans Semi Bold" pitchFamily="34" charset="-122"/>
                <a:cs typeface="Instrument Sans Semi Bold" pitchFamily="34" charset="-120"/>
              </a:rPr>
              <a:t>Student Struggle</a:t>
            </a:r>
            <a:endParaRPr lang="en-US" sz="2800" dirty="0"/>
          </a:p>
        </p:txBody>
      </p:sp>
      <p:sp>
        <p:nvSpPr>
          <p:cNvPr id="8" name="Text 6"/>
          <p:cNvSpPr/>
          <p:nvPr/>
        </p:nvSpPr>
        <p:spPr>
          <a:xfrm>
            <a:off x="9872067" y="3240161"/>
            <a:ext cx="3978116"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Verbal-heavy teaching reduces student focus. 40% of students disengage without visuals.</a:t>
            </a:r>
            <a:endParaRPr lang="en-US" sz="2000" dirty="0"/>
          </a:p>
        </p:txBody>
      </p:sp>
      <p:sp>
        <p:nvSpPr>
          <p:cNvPr id="9" name="Text 2">
            <a:extLst>
              <a:ext uri="{FF2B5EF4-FFF2-40B4-BE49-F238E27FC236}">
                <a16:creationId xmlns:a16="http://schemas.microsoft.com/office/drawing/2014/main" id="{2B8A5D14-8636-91E3-4FE2-7348D0790858}"/>
              </a:ext>
            </a:extLst>
          </p:cNvPr>
          <p:cNvSpPr/>
          <p:nvPr/>
        </p:nvSpPr>
        <p:spPr>
          <a:xfrm>
            <a:off x="793789" y="5236344"/>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latin typeface="Instrument Sans Semi Bold" pitchFamily="34" charset="0"/>
                <a:ea typeface="Instrument Sans Semi Bold" pitchFamily="34" charset="-122"/>
                <a:cs typeface="Instrument Sans Semi Bold" pitchFamily="34" charset="-120"/>
              </a:rPr>
              <a:t>Global Impact</a:t>
            </a:r>
            <a:endParaRPr lang="en-US" sz="2800" dirty="0"/>
          </a:p>
        </p:txBody>
      </p:sp>
      <p:sp>
        <p:nvSpPr>
          <p:cNvPr id="10" name="Text 3">
            <a:extLst>
              <a:ext uri="{FF2B5EF4-FFF2-40B4-BE49-F238E27FC236}">
                <a16:creationId xmlns:a16="http://schemas.microsoft.com/office/drawing/2014/main" id="{D47B9FA3-428B-AA71-1039-26FF78007E5B}"/>
              </a:ext>
            </a:extLst>
          </p:cNvPr>
          <p:cNvSpPr/>
          <p:nvPr/>
        </p:nvSpPr>
        <p:spPr>
          <a:xfrm>
            <a:off x="793790" y="5726763"/>
            <a:ext cx="2927747" cy="1088708"/>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Millions struggle with classroom content due to language barriers</a:t>
            </a:r>
            <a:endParaRPr lang="en-US" sz="2000" dirty="0"/>
          </a:p>
        </p:txBody>
      </p:sp>
      <p:sp>
        <p:nvSpPr>
          <p:cNvPr id="11" name="Text 5">
            <a:extLst>
              <a:ext uri="{FF2B5EF4-FFF2-40B4-BE49-F238E27FC236}">
                <a16:creationId xmlns:a16="http://schemas.microsoft.com/office/drawing/2014/main" id="{8C7F7740-3575-E73E-1A2F-C54A4DDC074F}"/>
              </a:ext>
            </a:extLst>
          </p:cNvPr>
          <p:cNvSpPr/>
          <p:nvPr/>
        </p:nvSpPr>
        <p:spPr>
          <a:xfrm>
            <a:off x="5332928" y="5243514"/>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latin typeface="Instrument Sans Semi Bold" pitchFamily="34" charset="0"/>
                <a:ea typeface="Instrument Sans Semi Bold" pitchFamily="34" charset="-122"/>
                <a:cs typeface="Instrument Sans Semi Bold" pitchFamily="34" charset="-120"/>
              </a:rPr>
              <a:t>Academic Effects</a:t>
            </a:r>
            <a:endParaRPr lang="en-US" sz="2800" dirty="0"/>
          </a:p>
        </p:txBody>
      </p:sp>
      <p:sp>
        <p:nvSpPr>
          <p:cNvPr id="12" name="Text 6">
            <a:extLst>
              <a:ext uri="{FF2B5EF4-FFF2-40B4-BE49-F238E27FC236}">
                <a16:creationId xmlns:a16="http://schemas.microsoft.com/office/drawing/2014/main" id="{1FE9A56D-9B3C-F1FA-1A9C-C63413898088}"/>
              </a:ext>
            </a:extLst>
          </p:cNvPr>
          <p:cNvSpPr/>
          <p:nvPr/>
        </p:nvSpPr>
        <p:spPr>
          <a:xfrm>
            <a:off x="5332928" y="5733933"/>
            <a:ext cx="3632652" cy="725805"/>
          </a:xfrm>
          <a:prstGeom prst="rect">
            <a:avLst/>
          </a:prstGeom>
          <a:noFill/>
          <a:ln/>
        </p:spPr>
        <p:txBody>
          <a:bodyPr wrap="squar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Gaps lower grades and confidence. ELLs 20% more likely to lack confidence.</a:t>
            </a:r>
            <a:endParaRPr lang="en-US" sz="2000" dirty="0"/>
          </a:p>
        </p:txBody>
      </p:sp>
      <p:sp>
        <p:nvSpPr>
          <p:cNvPr id="13" name="Text 8">
            <a:extLst>
              <a:ext uri="{FF2B5EF4-FFF2-40B4-BE49-F238E27FC236}">
                <a16:creationId xmlns:a16="http://schemas.microsoft.com/office/drawing/2014/main" id="{7A69D52D-A89B-42B7-5FA7-E5646E09EA1C}"/>
              </a:ext>
            </a:extLst>
          </p:cNvPr>
          <p:cNvSpPr/>
          <p:nvPr/>
        </p:nvSpPr>
        <p:spPr>
          <a:xfrm>
            <a:off x="9779556" y="5236344"/>
            <a:ext cx="2525095" cy="354330"/>
          </a:xfrm>
          <a:prstGeom prst="rect">
            <a:avLst/>
          </a:prstGeom>
          <a:noFill/>
          <a:ln/>
        </p:spPr>
        <p:txBody>
          <a:bodyPr wrap="none" lIns="0" tIns="0" rIns="0" bIns="0" rtlCol="0" anchor="t"/>
          <a:lstStyle/>
          <a:p>
            <a:pPr marL="0" indent="0" algn="l">
              <a:lnSpc>
                <a:spcPts val="2750"/>
              </a:lnSpc>
              <a:buNone/>
            </a:pPr>
            <a:r>
              <a:rPr lang="en-US" sz="2800" dirty="0">
                <a:solidFill>
                  <a:srgbClr val="1E3063"/>
                </a:solidFill>
                <a:latin typeface="Instrument Sans Semi Bold" pitchFamily="34" charset="0"/>
                <a:ea typeface="Instrument Sans Semi Bold" pitchFamily="34" charset="-122"/>
                <a:cs typeface="Instrument Sans Semi Bold" pitchFamily="34" charset="-120"/>
              </a:rPr>
              <a:t>U.S. Statistics</a:t>
            </a:r>
            <a:endParaRPr lang="en-US" sz="2800" dirty="0"/>
          </a:p>
        </p:txBody>
      </p:sp>
      <p:sp>
        <p:nvSpPr>
          <p:cNvPr id="14" name="Text 9">
            <a:extLst>
              <a:ext uri="{FF2B5EF4-FFF2-40B4-BE49-F238E27FC236}">
                <a16:creationId xmlns:a16="http://schemas.microsoft.com/office/drawing/2014/main" id="{6EC3BD7C-A186-193D-55EB-714B8C5E576E}"/>
              </a:ext>
            </a:extLst>
          </p:cNvPr>
          <p:cNvSpPr/>
          <p:nvPr/>
        </p:nvSpPr>
        <p:spPr>
          <a:xfrm>
            <a:off x="9779557" y="5726763"/>
            <a:ext cx="3978116" cy="907797"/>
          </a:xfrm>
          <a:prstGeom prst="rect">
            <a:avLst/>
          </a:prstGeom>
          <a:noFill/>
          <a:ln/>
        </p:spPr>
        <p:txBody>
          <a:bodyPr wrap="none" lIns="0" tIns="0" rIns="0" bIns="0" rtlCol="0" anchor="t"/>
          <a:lstStyle/>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8% of public-school students (4M) </a:t>
            </a:r>
          </a:p>
          <a:p>
            <a:pPr marL="0" indent="0" algn="l">
              <a:lnSpc>
                <a:spcPts val="2850"/>
              </a:lnSpc>
              <a:buNone/>
            </a:pPr>
            <a:r>
              <a:rPr lang="en-US" sz="2000" dirty="0">
                <a:solidFill>
                  <a:srgbClr val="1E3063"/>
                </a:solidFill>
                <a:latin typeface="Instrument Sans Medium" pitchFamily="34" charset="0"/>
                <a:ea typeface="Instrument Sans Medium" pitchFamily="34" charset="-122"/>
                <a:cs typeface="Instrument Sans Medium" pitchFamily="34" charset="-120"/>
              </a:rPr>
              <a:t>are English Language Learners</a:t>
            </a:r>
            <a:endParaRPr lang="en-US" sz="20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32934"/>
          </a:xfrm>
          <a:prstGeom prst="rect">
            <a:avLst/>
          </a:prstGeom>
        </p:spPr>
      </p:pic>
      <p:sp>
        <p:nvSpPr>
          <p:cNvPr id="3" name="Text 0"/>
          <p:cNvSpPr/>
          <p:nvPr/>
        </p:nvSpPr>
        <p:spPr>
          <a:xfrm>
            <a:off x="6263640" y="610672"/>
            <a:ext cx="7589520" cy="1387793"/>
          </a:xfrm>
          <a:prstGeom prst="rect">
            <a:avLst/>
          </a:prstGeom>
          <a:noFill/>
          <a:ln/>
        </p:spPr>
        <p:txBody>
          <a:bodyPr wrap="square" lIns="0" tIns="0" rIns="0" bIns="0" rtlCol="0" anchor="t"/>
          <a:lstStyle/>
          <a:p>
            <a:pPr marL="0" indent="0" algn="l">
              <a:lnSpc>
                <a:spcPts val="5450"/>
              </a:lnSpc>
              <a:buNone/>
            </a:pPr>
            <a:r>
              <a:rPr lang="en-US" sz="4350" dirty="0">
                <a:solidFill>
                  <a:srgbClr val="091C53"/>
                </a:solidFill>
                <a:latin typeface="Instrument Sans Semi Bold" pitchFamily="34" charset="0"/>
                <a:ea typeface="Instrument Sans Semi Bold" pitchFamily="34" charset="-122"/>
                <a:cs typeface="Instrument Sans Semi Bold" pitchFamily="34" charset="-120"/>
              </a:rPr>
              <a:t>Impact: Transforming Classroom Learning</a:t>
            </a:r>
            <a:endParaRPr lang="en-US" sz="4350" dirty="0"/>
          </a:p>
        </p:txBody>
      </p:sp>
      <p:sp>
        <p:nvSpPr>
          <p:cNvPr id="4" name="Text 1"/>
          <p:cNvSpPr/>
          <p:nvPr/>
        </p:nvSpPr>
        <p:spPr>
          <a:xfrm>
            <a:off x="6263640"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1E3063"/>
                </a:solidFill>
                <a:latin typeface="Instrument Sans Semi Bold" pitchFamily="34" charset="0"/>
                <a:ea typeface="Instrument Sans Semi Bold" pitchFamily="34" charset="-122"/>
                <a:cs typeface="Instrument Sans Semi Bold" pitchFamily="34" charset="-120"/>
              </a:rPr>
              <a:t>20%</a:t>
            </a:r>
            <a:endParaRPr lang="en-US" sz="5750" dirty="0"/>
          </a:p>
        </p:txBody>
      </p:sp>
      <p:sp>
        <p:nvSpPr>
          <p:cNvPr id="5" name="Text 2"/>
          <p:cNvSpPr/>
          <p:nvPr/>
        </p:nvSpPr>
        <p:spPr>
          <a:xfrm>
            <a:off x="6689646"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Performance Boost</a:t>
            </a:r>
            <a:endParaRPr lang="en-US" sz="2150" dirty="0"/>
          </a:p>
        </p:txBody>
      </p:sp>
      <p:sp>
        <p:nvSpPr>
          <p:cNvPr id="6" name="Text 3"/>
          <p:cNvSpPr/>
          <p:nvPr/>
        </p:nvSpPr>
        <p:spPr>
          <a:xfrm>
            <a:off x="6263640" y="3933230"/>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Academic improvement for ELL students</a:t>
            </a:r>
            <a:endParaRPr lang="en-US" sz="1700" dirty="0"/>
          </a:p>
        </p:txBody>
      </p:sp>
      <p:sp>
        <p:nvSpPr>
          <p:cNvPr id="7" name="Text 4"/>
          <p:cNvSpPr/>
          <p:nvPr/>
        </p:nvSpPr>
        <p:spPr>
          <a:xfrm>
            <a:off x="10224968" y="2442567"/>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1E3063"/>
                </a:solidFill>
                <a:latin typeface="Instrument Sans Semi Bold" pitchFamily="34" charset="0"/>
                <a:ea typeface="Instrument Sans Semi Bold" pitchFamily="34" charset="-122"/>
                <a:cs typeface="Instrument Sans Semi Bold" pitchFamily="34" charset="-120"/>
              </a:rPr>
              <a:t>45%</a:t>
            </a:r>
            <a:endParaRPr lang="en-US" sz="5750" dirty="0"/>
          </a:p>
        </p:txBody>
      </p:sp>
      <p:sp>
        <p:nvSpPr>
          <p:cNvPr id="8" name="Text 5"/>
          <p:cNvSpPr/>
          <p:nvPr/>
        </p:nvSpPr>
        <p:spPr>
          <a:xfrm>
            <a:off x="10650974" y="3452932"/>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Participation</a:t>
            </a:r>
            <a:endParaRPr lang="en-US" sz="2150" dirty="0"/>
          </a:p>
        </p:txBody>
      </p:sp>
      <p:sp>
        <p:nvSpPr>
          <p:cNvPr id="9" name="Text 6"/>
          <p:cNvSpPr/>
          <p:nvPr/>
        </p:nvSpPr>
        <p:spPr>
          <a:xfrm>
            <a:off x="10224968" y="3933230"/>
            <a:ext cx="3628192" cy="355283"/>
          </a:xfrm>
          <a:prstGeom prst="rect">
            <a:avLst/>
          </a:prstGeom>
          <a:noFill/>
          <a:ln/>
        </p:spPr>
        <p:txBody>
          <a:bodyPr wrap="none" lIns="0" tIns="0" rIns="0" bIns="0" rtlCol="0" anchor="t"/>
          <a:lstStyle/>
          <a:p>
            <a:pPr marL="0" indent="0" algn="ctr">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Increased classroom engagement</a:t>
            </a:r>
            <a:endParaRPr lang="en-US" sz="1700" dirty="0"/>
          </a:p>
        </p:txBody>
      </p:sp>
      <p:sp>
        <p:nvSpPr>
          <p:cNvPr id="10" name="Text 7"/>
          <p:cNvSpPr/>
          <p:nvPr/>
        </p:nvSpPr>
        <p:spPr>
          <a:xfrm>
            <a:off x="8244245" y="5421035"/>
            <a:ext cx="3628192" cy="732830"/>
          </a:xfrm>
          <a:prstGeom prst="rect">
            <a:avLst/>
          </a:prstGeom>
          <a:noFill/>
          <a:ln/>
        </p:spPr>
        <p:txBody>
          <a:bodyPr wrap="none" lIns="0" tIns="0" rIns="0" bIns="0" rtlCol="0" anchor="t"/>
          <a:lstStyle/>
          <a:p>
            <a:pPr marL="0" indent="0" algn="ctr">
              <a:lnSpc>
                <a:spcPts val="5750"/>
              </a:lnSpc>
              <a:buNone/>
            </a:pPr>
            <a:r>
              <a:rPr lang="en-US" sz="5750" dirty="0">
                <a:solidFill>
                  <a:srgbClr val="1E3063"/>
                </a:solidFill>
                <a:latin typeface="Instrument Sans Semi Bold" pitchFamily="34" charset="0"/>
                <a:ea typeface="Instrument Sans Semi Bold" pitchFamily="34" charset="-122"/>
                <a:cs typeface="Instrument Sans Semi Bold" pitchFamily="34" charset="-120"/>
              </a:rPr>
              <a:t>2X</a:t>
            </a:r>
            <a:endParaRPr lang="en-US" sz="5750" dirty="0"/>
          </a:p>
        </p:txBody>
      </p:sp>
      <p:sp>
        <p:nvSpPr>
          <p:cNvPr id="11" name="Text 8"/>
          <p:cNvSpPr/>
          <p:nvPr/>
        </p:nvSpPr>
        <p:spPr>
          <a:xfrm>
            <a:off x="8670250" y="6431399"/>
            <a:ext cx="2776180" cy="347067"/>
          </a:xfrm>
          <a:prstGeom prst="rect">
            <a:avLst/>
          </a:prstGeom>
          <a:noFill/>
          <a:ln/>
        </p:spPr>
        <p:txBody>
          <a:bodyPr wrap="none" lIns="0" tIns="0" rIns="0" bIns="0" rtlCol="0" anchor="t"/>
          <a:lstStyle/>
          <a:p>
            <a:pPr marL="0" indent="0" algn="ctr">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Confidence</a:t>
            </a:r>
            <a:endParaRPr lang="en-US" sz="2150" dirty="0"/>
          </a:p>
        </p:txBody>
      </p:sp>
      <p:sp>
        <p:nvSpPr>
          <p:cNvPr id="12" name="Text 9"/>
          <p:cNvSpPr/>
          <p:nvPr/>
        </p:nvSpPr>
        <p:spPr>
          <a:xfrm>
            <a:off x="8244245" y="6911697"/>
            <a:ext cx="3628192" cy="710565"/>
          </a:xfrm>
          <a:prstGeom prst="rect">
            <a:avLst/>
          </a:prstGeom>
          <a:noFill/>
          <a:ln/>
        </p:spPr>
        <p:txBody>
          <a:bodyPr wrap="square" lIns="0" tIns="0" rIns="0" bIns="0" rtlCol="0" anchor="t"/>
          <a:lstStyle/>
          <a:p>
            <a:pPr marL="0" indent="0" algn="ctr">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Higher self-reported learning confidence</a:t>
            </a: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30660" y="921306"/>
            <a:ext cx="7655481" cy="1328976"/>
          </a:xfrm>
          <a:prstGeom prst="rect">
            <a:avLst/>
          </a:prstGeom>
          <a:noFill/>
          <a:ln/>
        </p:spPr>
        <p:txBody>
          <a:bodyPr wrap="square" lIns="0" tIns="0" rIns="0" bIns="0" rtlCol="0" anchor="t"/>
          <a:lstStyle/>
          <a:p>
            <a:pPr marL="0" indent="0" algn="l">
              <a:lnSpc>
                <a:spcPts val="5200"/>
              </a:lnSpc>
              <a:buNone/>
            </a:pPr>
            <a:r>
              <a:rPr lang="en-US" sz="4150" dirty="0">
                <a:solidFill>
                  <a:srgbClr val="091C53"/>
                </a:solidFill>
                <a:latin typeface="Instrument Sans Semi Bold" pitchFamily="34" charset="0"/>
                <a:ea typeface="Instrument Sans Semi Bold" pitchFamily="34" charset="-122"/>
                <a:cs typeface="Instrument Sans Semi Bold" pitchFamily="34" charset="-120"/>
              </a:rPr>
              <a:t>Your All-in-One Learning Assistant AI Agents</a:t>
            </a:r>
            <a:endParaRPr lang="en-US" sz="4150" dirty="0"/>
          </a:p>
        </p:txBody>
      </p:sp>
      <p:pic>
        <p:nvPicPr>
          <p:cNvPr id="4" name="Image 1" descr="preencoded.png"/>
          <p:cNvPicPr>
            <a:picLocks noChangeAspect="1"/>
          </p:cNvPicPr>
          <p:nvPr/>
        </p:nvPicPr>
        <p:blipFill>
          <a:blip r:embed="rId4"/>
          <a:stretch>
            <a:fillRect/>
          </a:stretch>
        </p:blipFill>
        <p:spPr>
          <a:xfrm>
            <a:off x="6230660" y="2569250"/>
            <a:ext cx="531614" cy="531614"/>
          </a:xfrm>
          <a:prstGeom prst="rect">
            <a:avLst/>
          </a:prstGeom>
        </p:spPr>
      </p:pic>
      <p:sp>
        <p:nvSpPr>
          <p:cNvPr id="5" name="Text 1"/>
          <p:cNvSpPr/>
          <p:nvPr/>
        </p:nvSpPr>
        <p:spPr>
          <a:xfrm>
            <a:off x="6230660" y="3313509"/>
            <a:ext cx="2339102" cy="664607"/>
          </a:xfrm>
          <a:prstGeom prst="rect">
            <a:avLst/>
          </a:prstGeom>
          <a:noFill/>
          <a:ln/>
        </p:spPr>
        <p:txBody>
          <a:bodyPr wrap="squar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Real-time Recording</a:t>
            </a:r>
            <a:endParaRPr lang="en-US" sz="2050" dirty="0"/>
          </a:p>
        </p:txBody>
      </p:sp>
      <p:sp>
        <p:nvSpPr>
          <p:cNvPr id="6" name="Text 2"/>
          <p:cNvSpPr/>
          <p:nvPr/>
        </p:nvSpPr>
        <p:spPr>
          <a:xfrm>
            <a:off x="6230660" y="4105632"/>
            <a:ext cx="2339102"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Lecture transcription instantly available</a:t>
            </a:r>
            <a:endParaRPr lang="en-US" sz="1650" dirty="0"/>
          </a:p>
        </p:txBody>
      </p:sp>
      <p:pic>
        <p:nvPicPr>
          <p:cNvPr id="7" name="Image 2" descr="preencoded.png"/>
          <p:cNvPicPr>
            <a:picLocks noChangeAspect="1"/>
          </p:cNvPicPr>
          <p:nvPr/>
        </p:nvPicPr>
        <p:blipFill>
          <a:blip r:embed="rId5"/>
          <a:stretch>
            <a:fillRect/>
          </a:stretch>
        </p:blipFill>
        <p:spPr>
          <a:xfrm>
            <a:off x="8888730" y="2569250"/>
            <a:ext cx="531614" cy="531614"/>
          </a:xfrm>
          <a:prstGeom prst="rect">
            <a:avLst/>
          </a:prstGeom>
        </p:spPr>
      </p:pic>
      <p:sp>
        <p:nvSpPr>
          <p:cNvPr id="8" name="Text 3"/>
          <p:cNvSpPr/>
          <p:nvPr/>
        </p:nvSpPr>
        <p:spPr>
          <a:xfrm>
            <a:off x="8888730" y="3313509"/>
            <a:ext cx="2339221" cy="664607"/>
          </a:xfrm>
          <a:prstGeom prst="rect">
            <a:avLst/>
          </a:prstGeom>
          <a:noFill/>
          <a:ln/>
        </p:spPr>
        <p:txBody>
          <a:bodyPr wrap="squar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Whiteboard Capture</a:t>
            </a:r>
            <a:endParaRPr lang="en-US" sz="2050" dirty="0"/>
          </a:p>
        </p:txBody>
      </p:sp>
      <p:sp>
        <p:nvSpPr>
          <p:cNvPr id="9" name="Text 4"/>
          <p:cNvSpPr/>
          <p:nvPr/>
        </p:nvSpPr>
        <p:spPr>
          <a:xfrm>
            <a:off x="8888730" y="4105632"/>
            <a:ext cx="2339221"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Automatic or user-triggered screenshots</a:t>
            </a:r>
            <a:endParaRPr lang="en-US" sz="1650" dirty="0"/>
          </a:p>
        </p:txBody>
      </p:sp>
      <p:pic>
        <p:nvPicPr>
          <p:cNvPr id="10" name="Image 3" descr="preencoded.png"/>
          <p:cNvPicPr>
            <a:picLocks noChangeAspect="1"/>
          </p:cNvPicPr>
          <p:nvPr/>
        </p:nvPicPr>
        <p:blipFill>
          <a:blip r:embed="rId6"/>
          <a:stretch>
            <a:fillRect/>
          </a:stretch>
        </p:blipFill>
        <p:spPr>
          <a:xfrm>
            <a:off x="11546919" y="2569250"/>
            <a:ext cx="531614" cy="531614"/>
          </a:xfrm>
          <a:prstGeom prst="rect">
            <a:avLst/>
          </a:prstGeom>
        </p:spPr>
      </p:pic>
      <p:sp>
        <p:nvSpPr>
          <p:cNvPr id="11" name="Text 5"/>
          <p:cNvSpPr/>
          <p:nvPr/>
        </p:nvSpPr>
        <p:spPr>
          <a:xfrm>
            <a:off x="11546919" y="3313509"/>
            <a:ext cx="2339221" cy="332303"/>
          </a:xfrm>
          <a:prstGeom prst="rect">
            <a:avLst/>
          </a:prstGeom>
          <a:noFill/>
          <a:ln/>
        </p:spPr>
        <p:txBody>
          <a:bodyPr wrap="non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Instant Translation</a:t>
            </a:r>
            <a:endParaRPr lang="en-US" sz="2050" dirty="0"/>
          </a:p>
        </p:txBody>
      </p:sp>
      <p:sp>
        <p:nvSpPr>
          <p:cNvPr id="12" name="Text 6"/>
          <p:cNvSpPr/>
          <p:nvPr/>
        </p:nvSpPr>
        <p:spPr>
          <a:xfrm>
            <a:off x="11546919" y="3773329"/>
            <a:ext cx="2339221"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Content in student's native language</a:t>
            </a:r>
            <a:endParaRPr lang="en-US" sz="1650" dirty="0"/>
          </a:p>
        </p:txBody>
      </p:sp>
      <p:pic>
        <p:nvPicPr>
          <p:cNvPr id="13" name="Image 4" descr="preencoded.png"/>
          <p:cNvPicPr>
            <a:picLocks noChangeAspect="1"/>
          </p:cNvPicPr>
          <p:nvPr/>
        </p:nvPicPr>
        <p:blipFill>
          <a:blip r:embed="rId7"/>
          <a:stretch>
            <a:fillRect/>
          </a:stretch>
        </p:blipFill>
        <p:spPr>
          <a:xfrm>
            <a:off x="6230660" y="5423892"/>
            <a:ext cx="531614" cy="531614"/>
          </a:xfrm>
          <a:prstGeom prst="rect">
            <a:avLst/>
          </a:prstGeom>
        </p:spPr>
      </p:pic>
      <p:sp>
        <p:nvSpPr>
          <p:cNvPr id="14" name="Text 7"/>
          <p:cNvSpPr/>
          <p:nvPr/>
        </p:nvSpPr>
        <p:spPr>
          <a:xfrm>
            <a:off x="6230660" y="6168152"/>
            <a:ext cx="2339102" cy="332303"/>
          </a:xfrm>
          <a:prstGeom prst="rect">
            <a:avLst/>
          </a:prstGeom>
          <a:noFill/>
          <a:ln/>
        </p:spPr>
        <p:txBody>
          <a:bodyPr wrap="non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Smart Summaries</a:t>
            </a:r>
            <a:endParaRPr lang="en-US" sz="2050" dirty="0"/>
          </a:p>
        </p:txBody>
      </p:sp>
      <p:sp>
        <p:nvSpPr>
          <p:cNvPr id="15" name="Text 8"/>
          <p:cNvSpPr/>
          <p:nvPr/>
        </p:nvSpPr>
        <p:spPr>
          <a:xfrm>
            <a:off x="6230660" y="6627971"/>
            <a:ext cx="2339102"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Key points and vocabulary lists</a:t>
            </a:r>
            <a:endParaRPr lang="en-US" sz="1650" dirty="0"/>
          </a:p>
        </p:txBody>
      </p:sp>
      <p:sp>
        <p:nvSpPr>
          <p:cNvPr id="17" name="Text 7">
            <a:extLst>
              <a:ext uri="{FF2B5EF4-FFF2-40B4-BE49-F238E27FC236}">
                <a16:creationId xmlns:a16="http://schemas.microsoft.com/office/drawing/2014/main" id="{5C67DD5F-893C-CBB6-E4FD-C6FAF89CCC53}"/>
              </a:ext>
            </a:extLst>
          </p:cNvPr>
          <p:cNvSpPr/>
          <p:nvPr/>
        </p:nvSpPr>
        <p:spPr>
          <a:xfrm>
            <a:off x="8945999" y="6168152"/>
            <a:ext cx="2339102" cy="332303"/>
          </a:xfrm>
          <a:prstGeom prst="rect">
            <a:avLst/>
          </a:prstGeom>
          <a:noFill/>
          <a:ln/>
        </p:spPr>
        <p:txBody>
          <a:bodyPr wrap="non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Diagram </a:t>
            </a:r>
            <a:endParaRPr lang="en-US" sz="2050" dirty="0"/>
          </a:p>
        </p:txBody>
      </p:sp>
      <p:sp>
        <p:nvSpPr>
          <p:cNvPr id="18" name="Text 8">
            <a:extLst>
              <a:ext uri="{FF2B5EF4-FFF2-40B4-BE49-F238E27FC236}">
                <a16:creationId xmlns:a16="http://schemas.microsoft.com/office/drawing/2014/main" id="{3B71C9F2-8769-3B7C-D477-550EBF153CF0}"/>
              </a:ext>
            </a:extLst>
          </p:cNvPr>
          <p:cNvSpPr/>
          <p:nvPr/>
        </p:nvSpPr>
        <p:spPr>
          <a:xfrm>
            <a:off x="8888849" y="6627971"/>
            <a:ext cx="2339102"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Generate diagrams (mind map, flowchart and sequence) </a:t>
            </a:r>
            <a:endParaRPr lang="en-US" sz="1650" dirty="0"/>
          </a:p>
        </p:txBody>
      </p:sp>
      <p:sp>
        <p:nvSpPr>
          <p:cNvPr id="16" name="Text 7">
            <a:extLst>
              <a:ext uri="{FF2B5EF4-FFF2-40B4-BE49-F238E27FC236}">
                <a16:creationId xmlns:a16="http://schemas.microsoft.com/office/drawing/2014/main" id="{32775D65-43E2-9CBE-D96B-150CCCFA0963}"/>
              </a:ext>
            </a:extLst>
          </p:cNvPr>
          <p:cNvSpPr/>
          <p:nvPr/>
        </p:nvSpPr>
        <p:spPr>
          <a:xfrm>
            <a:off x="11548009" y="6120426"/>
            <a:ext cx="2339102" cy="332303"/>
          </a:xfrm>
          <a:prstGeom prst="rect">
            <a:avLst/>
          </a:prstGeom>
          <a:noFill/>
          <a:ln/>
        </p:spPr>
        <p:txBody>
          <a:bodyPr wrap="none" lIns="0" tIns="0" rIns="0" bIns="0" rtlCol="0" anchor="t"/>
          <a:lstStyle/>
          <a:p>
            <a:pPr marL="0" indent="0" algn="l">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Chat Bot</a:t>
            </a:r>
            <a:endParaRPr lang="en-US" sz="2050" dirty="0"/>
          </a:p>
        </p:txBody>
      </p:sp>
      <p:sp>
        <p:nvSpPr>
          <p:cNvPr id="19" name="Text 8">
            <a:extLst>
              <a:ext uri="{FF2B5EF4-FFF2-40B4-BE49-F238E27FC236}">
                <a16:creationId xmlns:a16="http://schemas.microsoft.com/office/drawing/2014/main" id="{4F42C692-B434-EE82-F87B-A91F37319A6C}"/>
              </a:ext>
            </a:extLst>
          </p:cNvPr>
          <p:cNvSpPr/>
          <p:nvPr/>
        </p:nvSpPr>
        <p:spPr>
          <a:xfrm>
            <a:off x="11548009" y="6580245"/>
            <a:ext cx="2339102" cy="680323"/>
          </a:xfrm>
          <a:prstGeom prst="rect">
            <a:avLst/>
          </a:prstGeom>
          <a:noFill/>
          <a:ln/>
        </p:spPr>
        <p:txBody>
          <a:bodyPr wrap="square" lIns="0" tIns="0" rIns="0" bIns="0" rtlCol="0" anchor="t"/>
          <a:lstStyle/>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Ask question and </a:t>
            </a:r>
          </a:p>
          <a:p>
            <a:pPr marL="0" indent="0" algn="l">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explore topic i</a:t>
            </a:r>
            <a:r>
              <a:rPr lang="en-US" sz="1650" dirty="0">
                <a:solidFill>
                  <a:srgbClr val="1E3063"/>
                </a:solidFill>
                <a:latin typeface="Instrument Sans Medium" pitchFamily="34" charset="0"/>
              </a:rPr>
              <a:t>n detail</a:t>
            </a:r>
            <a:endParaRPr lang="en-US" sz="1650" dirty="0"/>
          </a:p>
        </p:txBody>
      </p:sp>
      <p:pic>
        <p:nvPicPr>
          <p:cNvPr id="20" name="Graphic 19" descr="Call center outline">
            <a:extLst>
              <a:ext uri="{FF2B5EF4-FFF2-40B4-BE49-F238E27FC236}">
                <a16:creationId xmlns:a16="http://schemas.microsoft.com/office/drawing/2014/main" id="{D3550E1D-5A53-BAAA-FAA1-C8975743F4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48009" y="5376166"/>
            <a:ext cx="579340" cy="579340"/>
          </a:xfrm>
          <a:prstGeom prst="rect">
            <a:avLst/>
          </a:prstGeom>
        </p:spPr>
      </p:pic>
      <p:pic>
        <p:nvPicPr>
          <p:cNvPr id="22" name="Graphic 21" descr="Decision chart outline">
            <a:extLst>
              <a:ext uri="{FF2B5EF4-FFF2-40B4-BE49-F238E27FC236}">
                <a16:creationId xmlns:a16="http://schemas.microsoft.com/office/drawing/2014/main" id="{6909CDCC-01DA-A315-CC27-F8ED8EC8D2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88789" y="5233204"/>
            <a:ext cx="870782" cy="8707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59473" y="608409"/>
            <a:ext cx="7597854" cy="1380411"/>
          </a:xfrm>
          <a:prstGeom prst="rect">
            <a:avLst/>
          </a:prstGeom>
          <a:noFill/>
          <a:ln/>
        </p:spPr>
        <p:txBody>
          <a:bodyPr wrap="square" lIns="0" tIns="0" rIns="0" bIns="0" rtlCol="0" anchor="t"/>
          <a:lstStyle/>
          <a:p>
            <a:pPr marL="0" indent="0" algn="l">
              <a:lnSpc>
                <a:spcPts val="5400"/>
              </a:lnSpc>
              <a:buNone/>
            </a:pPr>
            <a:r>
              <a:rPr lang="en-US" sz="4300" dirty="0">
                <a:solidFill>
                  <a:srgbClr val="091C53"/>
                </a:solidFill>
                <a:latin typeface="Instrument Sans Semi Bold" pitchFamily="34" charset="0"/>
                <a:ea typeface="Instrument Sans Semi Bold" pitchFamily="34" charset="-122"/>
                <a:cs typeface="Instrument Sans Semi Bold" pitchFamily="34" charset="-120"/>
              </a:rPr>
              <a:t>Advanced AI for Seamless Learning</a:t>
            </a:r>
            <a:endParaRPr lang="en-US" sz="4300" dirty="0"/>
          </a:p>
        </p:txBody>
      </p:sp>
      <p:pic>
        <p:nvPicPr>
          <p:cNvPr id="4" name="Image 1" descr="preencoded.png"/>
          <p:cNvPicPr>
            <a:picLocks noChangeAspect="1"/>
          </p:cNvPicPr>
          <p:nvPr/>
        </p:nvPicPr>
        <p:blipFill>
          <a:blip r:embed="rId4"/>
          <a:stretch>
            <a:fillRect/>
          </a:stretch>
        </p:blipFill>
        <p:spPr>
          <a:xfrm>
            <a:off x="6259473" y="2320052"/>
            <a:ext cx="1104424" cy="1325285"/>
          </a:xfrm>
          <a:prstGeom prst="rect">
            <a:avLst/>
          </a:prstGeom>
        </p:spPr>
      </p:pic>
      <p:sp>
        <p:nvSpPr>
          <p:cNvPr id="5" name="Text 1"/>
          <p:cNvSpPr/>
          <p:nvPr/>
        </p:nvSpPr>
        <p:spPr>
          <a:xfrm>
            <a:off x="7695128" y="2540913"/>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Audio Capture</a:t>
            </a:r>
            <a:endParaRPr lang="en-US" sz="2150" dirty="0"/>
          </a:p>
        </p:txBody>
      </p:sp>
      <p:sp>
        <p:nvSpPr>
          <p:cNvPr id="6" name="Text 2"/>
          <p:cNvSpPr/>
          <p:nvPr/>
        </p:nvSpPr>
        <p:spPr>
          <a:xfrm>
            <a:off x="7695128" y="301847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Records lectures automatically</a:t>
            </a:r>
            <a:endParaRPr lang="en-US" sz="1700" dirty="0"/>
          </a:p>
        </p:txBody>
      </p:sp>
      <p:pic>
        <p:nvPicPr>
          <p:cNvPr id="7" name="Image 2" descr="preencoded.png"/>
          <p:cNvPicPr>
            <a:picLocks noChangeAspect="1"/>
          </p:cNvPicPr>
          <p:nvPr/>
        </p:nvPicPr>
        <p:blipFill>
          <a:blip r:embed="rId5"/>
          <a:stretch>
            <a:fillRect/>
          </a:stretch>
        </p:blipFill>
        <p:spPr>
          <a:xfrm>
            <a:off x="6259473" y="3645337"/>
            <a:ext cx="1104424" cy="1325285"/>
          </a:xfrm>
          <a:prstGeom prst="rect">
            <a:avLst/>
          </a:prstGeom>
        </p:spPr>
      </p:pic>
      <p:sp>
        <p:nvSpPr>
          <p:cNvPr id="8" name="Text 3"/>
          <p:cNvSpPr/>
          <p:nvPr/>
        </p:nvSpPr>
        <p:spPr>
          <a:xfrm>
            <a:off x="7695128" y="3866198"/>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NLP Processing</a:t>
            </a:r>
            <a:endParaRPr lang="en-US" sz="2150" dirty="0"/>
          </a:p>
        </p:txBody>
      </p:sp>
      <p:sp>
        <p:nvSpPr>
          <p:cNvPr id="9" name="Text 4"/>
          <p:cNvSpPr/>
          <p:nvPr/>
        </p:nvSpPr>
        <p:spPr>
          <a:xfrm>
            <a:off x="7695128" y="434375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Analyzes content in real-time</a:t>
            </a:r>
            <a:endParaRPr lang="en-US" sz="1700" dirty="0"/>
          </a:p>
        </p:txBody>
      </p:sp>
      <p:pic>
        <p:nvPicPr>
          <p:cNvPr id="10" name="Image 3" descr="preencoded.png"/>
          <p:cNvPicPr>
            <a:picLocks noChangeAspect="1"/>
          </p:cNvPicPr>
          <p:nvPr/>
        </p:nvPicPr>
        <p:blipFill>
          <a:blip r:embed="rId6"/>
          <a:stretch>
            <a:fillRect/>
          </a:stretch>
        </p:blipFill>
        <p:spPr>
          <a:xfrm>
            <a:off x="6259473" y="4970621"/>
            <a:ext cx="1104424" cy="1325285"/>
          </a:xfrm>
          <a:prstGeom prst="rect">
            <a:avLst/>
          </a:prstGeom>
        </p:spPr>
      </p:pic>
      <p:sp>
        <p:nvSpPr>
          <p:cNvPr id="11" name="Text 5"/>
          <p:cNvSpPr/>
          <p:nvPr/>
        </p:nvSpPr>
        <p:spPr>
          <a:xfrm>
            <a:off x="7695128" y="5191482"/>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Translation</a:t>
            </a:r>
            <a:endParaRPr lang="en-US" sz="2150" dirty="0"/>
          </a:p>
        </p:txBody>
      </p:sp>
      <p:sp>
        <p:nvSpPr>
          <p:cNvPr id="12" name="Text 6"/>
          <p:cNvSpPr/>
          <p:nvPr/>
        </p:nvSpPr>
        <p:spPr>
          <a:xfrm>
            <a:off x="7695128" y="5669042"/>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Converts to student's preferred language</a:t>
            </a:r>
            <a:endParaRPr lang="en-US" sz="1700" dirty="0"/>
          </a:p>
        </p:txBody>
      </p:sp>
      <p:pic>
        <p:nvPicPr>
          <p:cNvPr id="13" name="Image 4" descr="preencoded.png"/>
          <p:cNvPicPr>
            <a:picLocks noChangeAspect="1"/>
          </p:cNvPicPr>
          <p:nvPr/>
        </p:nvPicPr>
        <p:blipFill>
          <a:blip r:embed="rId7"/>
          <a:stretch>
            <a:fillRect/>
          </a:stretch>
        </p:blipFill>
        <p:spPr>
          <a:xfrm>
            <a:off x="6259473" y="6295906"/>
            <a:ext cx="1104424" cy="1325285"/>
          </a:xfrm>
          <a:prstGeom prst="rect">
            <a:avLst/>
          </a:prstGeom>
        </p:spPr>
      </p:pic>
      <p:sp>
        <p:nvSpPr>
          <p:cNvPr id="14" name="Text 7"/>
          <p:cNvSpPr/>
          <p:nvPr/>
        </p:nvSpPr>
        <p:spPr>
          <a:xfrm>
            <a:off x="7695128" y="6516767"/>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Accessibility</a:t>
            </a:r>
            <a:endParaRPr lang="en-US" sz="2150" dirty="0"/>
          </a:p>
        </p:txBody>
      </p:sp>
      <p:sp>
        <p:nvSpPr>
          <p:cNvPr id="15" name="Text 8"/>
          <p:cNvSpPr/>
          <p:nvPr/>
        </p:nvSpPr>
        <p:spPr>
          <a:xfrm>
            <a:off x="7695128" y="699432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Instant access on student devices</a:t>
            </a:r>
            <a:endParaRPr lang="en-US" sz="17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19455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Making Visual Content Accessible</a:t>
            </a:r>
            <a:endParaRPr lang="en-US" sz="4450" dirty="0"/>
          </a:p>
        </p:txBody>
      </p:sp>
      <p:pic>
        <p:nvPicPr>
          <p:cNvPr id="4" name="Image 1" descr="preencoded.png"/>
          <p:cNvPicPr>
            <a:picLocks noChangeAspect="1"/>
          </p:cNvPicPr>
          <p:nvPr/>
        </p:nvPicPr>
        <p:blipFill>
          <a:blip r:embed="rId4"/>
          <a:stretch>
            <a:fillRect/>
          </a:stretch>
        </p:blipFill>
        <p:spPr>
          <a:xfrm>
            <a:off x="793790" y="2952274"/>
            <a:ext cx="1134070" cy="1360884"/>
          </a:xfrm>
          <a:prstGeom prst="rect">
            <a:avLst/>
          </a:prstGeom>
        </p:spPr>
      </p:pic>
      <p:sp>
        <p:nvSpPr>
          <p:cNvPr id="5" name="Text 1"/>
          <p:cNvSpPr/>
          <p:nvPr/>
        </p:nvSpPr>
        <p:spPr>
          <a:xfrm>
            <a:off x="2268022" y="31790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Capture</a:t>
            </a:r>
            <a:endParaRPr lang="en-US" sz="2200" dirty="0"/>
          </a:p>
        </p:txBody>
      </p:sp>
      <p:sp>
        <p:nvSpPr>
          <p:cNvPr id="6" name="Text 2"/>
          <p:cNvSpPr/>
          <p:nvPr/>
        </p:nvSpPr>
        <p:spPr>
          <a:xfrm>
            <a:off x="2268022" y="3669506"/>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Whiteboard screenshots</a:t>
            </a:r>
            <a:endParaRPr lang="en-US" sz="1750" dirty="0"/>
          </a:p>
        </p:txBody>
      </p:sp>
      <p:pic>
        <p:nvPicPr>
          <p:cNvPr id="7" name="Image 2" descr="preencoded.png"/>
          <p:cNvPicPr>
            <a:picLocks noChangeAspect="1"/>
          </p:cNvPicPr>
          <p:nvPr/>
        </p:nvPicPr>
        <p:blipFill>
          <a:blip r:embed="rId5"/>
          <a:stretch>
            <a:fillRect/>
          </a:stretch>
        </p:blipFill>
        <p:spPr>
          <a:xfrm>
            <a:off x="793790" y="4313158"/>
            <a:ext cx="1134070" cy="1360884"/>
          </a:xfrm>
          <a:prstGeom prst="rect">
            <a:avLst/>
          </a:prstGeom>
        </p:spPr>
      </p:pic>
      <p:sp>
        <p:nvSpPr>
          <p:cNvPr id="8" name="Text 3"/>
          <p:cNvSpPr/>
          <p:nvPr/>
        </p:nvSpPr>
        <p:spPr>
          <a:xfrm>
            <a:off x="2268022" y="45399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Process</a:t>
            </a:r>
            <a:endParaRPr lang="en-US" sz="2200" dirty="0"/>
          </a:p>
        </p:txBody>
      </p:sp>
      <p:sp>
        <p:nvSpPr>
          <p:cNvPr id="9" name="Text 4"/>
          <p:cNvSpPr/>
          <p:nvPr/>
        </p:nvSpPr>
        <p:spPr>
          <a:xfrm>
            <a:off x="2268022" y="5030391"/>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98% text extraction accuracy</a:t>
            </a:r>
            <a:endParaRPr lang="en-US" sz="1750" dirty="0"/>
          </a:p>
        </p:txBody>
      </p:sp>
      <p:pic>
        <p:nvPicPr>
          <p:cNvPr id="10" name="Image 3" descr="preencoded.png"/>
          <p:cNvPicPr>
            <a:picLocks noChangeAspect="1"/>
          </p:cNvPicPr>
          <p:nvPr/>
        </p:nvPicPr>
        <p:blipFill>
          <a:blip r:embed="rId6"/>
          <a:stretch>
            <a:fillRect/>
          </a:stretch>
        </p:blipFill>
        <p:spPr>
          <a:xfrm>
            <a:off x="793790" y="5674042"/>
            <a:ext cx="1134070" cy="1360884"/>
          </a:xfrm>
          <a:prstGeom prst="rect">
            <a:avLst/>
          </a:prstGeom>
        </p:spPr>
      </p:pic>
      <p:sp>
        <p:nvSpPr>
          <p:cNvPr id="11" name="Text 5"/>
          <p:cNvSpPr/>
          <p:nvPr/>
        </p:nvSpPr>
        <p:spPr>
          <a:xfrm>
            <a:off x="2268022" y="5900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Translate</a:t>
            </a:r>
            <a:endParaRPr lang="en-US" sz="2200" dirty="0"/>
          </a:p>
        </p:txBody>
      </p:sp>
      <p:sp>
        <p:nvSpPr>
          <p:cNvPr id="12" name="Text 6"/>
          <p:cNvSpPr/>
          <p:nvPr/>
        </p:nvSpPr>
        <p:spPr>
          <a:xfrm>
            <a:off x="2268022" y="639127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Text and diagram descriptions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634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Simplifying and Reinforcing Learning</a:t>
            </a:r>
            <a:endParaRPr lang="en-US" sz="4450" dirty="0"/>
          </a:p>
        </p:txBody>
      </p:sp>
      <p:sp>
        <p:nvSpPr>
          <p:cNvPr id="4" name="Shape 1"/>
          <p:cNvSpPr/>
          <p:nvPr/>
        </p:nvSpPr>
        <p:spPr>
          <a:xfrm>
            <a:off x="793790" y="3391853"/>
            <a:ext cx="3664863" cy="1669852"/>
          </a:xfrm>
          <a:prstGeom prst="roundRect">
            <a:avLst>
              <a:gd name="adj" fmla="val 12225"/>
            </a:avLst>
          </a:prstGeom>
          <a:solidFill>
            <a:srgbClr val="CEE6FD"/>
          </a:solidFill>
          <a:ln/>
        </p:spPr>
        <p:txBody>
          <a:bodyPr/>
          <a:lstStyle/>
          <a:p>
            <a:endParaRPr lang="en-US"/>
          </a:p>
        </p:txBody>
      </p:sp>
      <p:sp>
        <p:nvSpPr>
          <p:cNvPr id="5" name="Text 2"/>
          <p:cNvSpPr/>
          <p:nvPr/>
        </p:nvSpPr>
        <p:spPr>
          <a:xfrm>
            <a:off x="1020604"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Smart Summaries</a:t>
            </a:r>
            <a:endParaRPr lang="en-US" sz="2200" dirty="0"/>
          </a:p>
        </p:txBody>
      </p:sp>
      <p:sp>
        <p:nvSpPr>
          <p:cNvPr id="6" name="Text 3"/>
          <p:cNvSpPr/>
          <p:nvPr/>
        </p:nvSpPr>
        <p:spPr>
          <a:xfrm>
            <a:off x="1020604"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Concise key points for quick review</a:t>
            </a:r>
            <a:endParaRPr lang="en-US" sz="1750" dirty="0"/>
          </a:p>
        </p:txBody>
      </p:sp>
      <p:sp>
        <p:nvSpPr>
          <p:cNvPr id="7" name="Shape 4"/>
          <p:cNvSpPr/>
          <p:nvPr/>
        </p:nvSpPr>
        <p:spPr>
          <a:xfrm>
            <a:off x="4685467" y="3391853"/>
            <a:ext cx="3664863" cy="1669852"/>
          </a:xfrm>
          <a:prstGeom prst="roundRect">
            <a:avLst>
              <a:gd name="adj" fmla="val 12225"/>
            </a:avLst>
          </a:prstGeom>
          <a:solidFill>
            <a:srgbClr val="CEE6FD"/>
          </a:solidFill>
          <a:ln/>
        </p:spPr>
        <p:txBody>
          <a:bodyPr/>
          <a:lstStyle/>
          <a:p>
            <a:endParaRPr lang="en-US"/>
          </a:p>
        </p:txBody>
      </p:sp>
      <p:sp>
        <p:nvSpPr>
          <p:cNvPr id="8" name="Text 5"/>
          <p:cNvSpPr/>
          <p:nvPr/>
        </p:nvSpPr>
        <p:spPr>
          <a:xfrm>
            <a:off x="4912281" y="36186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Vocabulary Builder</a:t>
            </a:r>
            <a:endParaRPr lang="en-US" sz="2200" dirty="0"/>
          </a:p>
        </p:txBody>
      </p:sp>
      <p:sp>
        <p:nvSpPr>
          <p:cNvPr id="9" name="Text 6"/>
          <p:cNvSpPr/>
          <p:nvPr/>
        </p:nvSpPr>
        <p:spPr>
          <a:xfrm>
            <a:off x="4912281" y="41090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Definitions with contextual examples</a:t>
            </a:r>
            <a:endParaRPr lang="en-US" sz="1750" dirty="0"/>
          </a:p>
        </p:txBody>
      </p:sp>
      <p:sp>
        <p:nvSpPr>
          <p:cNvPr id="10" name="Shape 7"/>
          <p:cNvSpPr/>
          <p:nvPr/>
        </p:nvSpPr>
        <p:spPr>
          <a:xfrm>
            <a:off x="793790" y="5288518"/>
            <a:ext cx="7556421" cy="1306949"/>
          </a:xfrm>
          <a:prstGeom prst="roundRect">
            <a:avLst>
              <a:gd name="adj" fmla="val 15620"/>
            </a:avLst>
          </a:prstGeom>
          <a:solidFill>
            <a:srgbClr val="CEE6FD"/>
          </a:solidFill>
          <a:ln/>
        </p:spPr>
        <p:txBody>
          <a:bodyPr/>
          <a:lstStyle/>
          <a:p>
            <a:endParaRPr lang="en-US"/>
          </a:p>
        </p:txBody>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Better Retention</a:t>
            </a:r>
            <a:endParaRPr lang="en-US" sz="2200" dirty="0"/>
          </a:p>
        </p:txBody>
      </p:sp>
      <p:sp>
        <p:nvSpPr>
          <p:cNvPr id="12" name="Text 9"/>
          <p:cNvSpPr/>
          <p:nvPr/>
        </p:nvSpPr>
        <p:spPr>
          <a:xfrm>
            <a:off x="1020604" y="6005751"/>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30% more information retained during study</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443</TotalTime>
  <Words>1513</Words>
  <Application>Microsoft Macintosh PowerPoint</Application>
  <PresentationFormat>Custom</PresentationFormat>
  <Paragraphs>161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Roboto</vt:lpstr>
      <vt:lpstr>Instrument Sans Semi Bold</vt:lpstr>
      <vt:lpstr>Raleway</vt:lpstr>
      <vt:lpstr>Arial</vt:lpstr>
      <vt:lpstr>Instrument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Valavala, Abhishiktha</cp:lastModifiedBy>
  <cp:revision>53</cp:revision>
  <dcterms:created xsi:type="dcterms:W3CDTF">2025-04-23T17:57:41Z</dcterms:created>
  <dcterms:modified xsi:type="dcterms:W3CDTF">2025-04-27T16:47:51Z</dcterms:modified>
</cp:coreProperties>
</file>